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
      <p:font typeface="Gill Sans MT" panose="020B0502020104020203"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42" d="100"/>
          <a:sy n="42" d="100"/>
        </p:scale>
        <p:origin x="75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8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datasets\accenture\socialbuzz.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[socialbuzz.csv]Sheet1!PivotTable1</c:name>
    <c:fmtId val="5"/>
  </c:pivotSource>
  <c:chart>
    <c:autoTitleDeleted val="1"/>
    <c:pivotFmts>
      <c:pivotFmt>
        <c:idx val="0"/>
        <c:spPr>
          <a:solidFill>
            <a:schemeClr val="accent5">
              <a:lumMod val="50000"/>
              <a:alpha val="7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105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Sheet1!$A$4:$A$8</c:f>
              <c:strCache>
                <c:ptCount val="5"/>
                <c:pt idx="0">
                  <c:v>Animals</c:v>
                </c:pt>
                <c:pt idx="1">
                  <c:v>science</c:v>
                </c:pt>
                <c:pt idx="2">
                  <c:v>healthy eating</c:v>
                </c:pt>
                <c:pt idx="3">
                  <c:v>technology</c:v>
                </c:pt>
                <c:pt idx="4">
                  <c:v>food</c:v>
                </c:pt>
              </c:strCache>
            </c:strRef>
          </c:cat>
          <c:val>
            <c:numRef>
              <c:f>Sheet1!$B$4:$B$8</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D015-41EF-AAE6-47962BEB88B0}"/>
            </c:ext>
          </c:extLst>
        </c:ser>
        <c:dLbls>
          <c:showLegendKey val="0"/>
          <c:showVal val="0"/>
          <c:showCatName val="0"/>
          <c:showSerName val="0"/>
          <c:showPercent val="0"/>
          <c:showBubbleSize val="0"/>
        </c:dLbls>
        <c:gapWidth val="122"/>
        <c:overlap val="-27"/>
        <c:axId val="324516047"/>
        <c:axId val="466061551"/>
      </c:barChart>
      <c:catAx>
        <c:axId val="3245160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mn-lt"/>
                <a:ea typeface="+mn-ea"/>
                <a:cs typeface="+mn-cs"/>
              </a:defRPr>
            </a:pPr>
            <a:endParaRPr lang="en-GM"/>
          </a:p>
        </c:txPr>
        <c:crossAx val="466061551"/>
        <c:crosses val="autoZero"/>
        <c:auto val="1"/>
        <c:lblAlgn val="ctr"/>
        <c:lblOffset val="100"/>
        <c:noMultiLvlLbl val="0"/>
      </c:catAx>
      <c:valAx>
        <c:axId val="466061551"/>
        <c:scaling>
          <c:orientation val="minMax"/>
        </c:scaling>
        <c:delete val="1"/>
        <c:axPos val="l"/>
        <c:numFmt formatCode="General" sourceLinked="1"/>
        <c:majorTickMark val="none"/>
        <c:minorTickMark val="none"/>
        <c:tickLblPos val="nextTo"/>
        <c:crossAx val="32451604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100000">
          <a:schemeClr val="accent1">
            <a:lumMod val="45000"/>
            <a:lumOff val="55000"/>
          </a:schemeClr>
        </a:gs>
      </a:gsLst>
      <a:lin ang="5400000" scaled="1"/>
    </a:gradFill>
    <a:ln w="9525" cap="flat" cmpd="sng" algn="ctr">
      <a:solidFill>
        <a:schemeClr val="tx1">
          <a:lumMod val="15000"/>
          <a:lumOff val="85000"/>
        </a:schemeClr>
      </a:solidFill>
      <a:round/>
    </a:ln>
    <a:effectLst/>
  </c:spPr>
  <c:txPr>
    <a:bodyPr/>
    <a:lstStyle/>
    <a:p>
      <a:pPr>
        <a:defRPr sz="1050" b="1"/>
      </a:pPr>
      <a:endParaRPr lang="en-GM"/>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[socialbuzz.csv]Sheet1!PivotTable3</c:name>
    <c:fmtId val="7"/>
  </c:pivotSource>
  <c:chart>
    <c:autoTitleDeleted val="1"/>
    <c:pivotFmts>
      <c:pivotFmt>
        <c:idx val="0"/>
        <c:spPr>
          <a:solidFill>
            <a:schemeClr val="accent1"/>
          </a:solidFill>
          <a:ln w="19050">
            <a:solidFill>
              <a:schemeClr val="bg1">
                <a:lumMod val="65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6">
              <a:lumMod val="50000"/>
            </a:schemeClr>
          </a:solidFill>
          <a:ln w="19050">
            <a:solidFill>
              <a:schemeClr val="bg1">
                <a:lumMod val="65000"/>
              </a:schemeClr>
            </a:solidFill>
          </a:ln>
          <a:effectLst/>
        </c:spPr>
      </c:pivotFmt>
      <c:pivotFmt>
        <c:idx val="2"/>
        <c:spPr>
          <a:solidFill>
            <a:schemeClr val="accent6">
              <a:lumMod val="20000"/>
              <a:lumOff val="80000"/>
            </a:schemeClr>
          </a:solidFill>
          <a:ln w="19050">
            <a:solidFill>
              <a:schemeClr val="bg1">
                <a:lumMod val="65000"/>
              </a:schemeClr>
            </a:solidFill>
          </a:ln>
          <a:effectLst/>
        </c:spPr>
      </c:pivotFmt>
      <c:pivotFmt>
        <c:idx val="3"/>
        <c:spPr>
          <a:solidFill>
            <a:schemeClr val="accent6">
              <a:lumMod val="75000"/>
            </a:schemeClr>
          </a:solidFill>
          <a:ln w="19050">
            <a:solidFill>
              <a:schemeClr val="bg1">
                <a:lumMod val="65000"/>
              </a:schemeClr>
            </a:solidFill>
          </a:ln>
          <a:effectLst/>
        </c:spPr>
      </c:pivotFmt>
      <c:pivotFmt>
        <c:idx val="4"/>
        <c:spPr>
          <a:solidFill>
            <a:schemeClr val="accent6">
              <a:lumMod val="60000"/>
              <a:lumOff val="40000"/>
            </a:schemeClr>
          </a:solidFill>
          <a:ln w="19050">
            <a:solidFill>
              <a:schemeClr val="bg1">
                <a:lumMod val="65000"/>
              </a:schemeClr>
            </a:solidFill>
          </a:ln>
          <a:effectLst/>
        </c:spPr>
      </c:pivotFmt>
      <c:pivotFmt>
        <c:idx val="5"/>
        <c:spPr>
          <a:solidFill>
            <a:schemeClr val="accent6">
              <a:lumMod val="40000"/>
              <a:lumOff val="60000"/>
            </a:schemeClr>
          </a:solidFill>
          <a:ln w="19050">
            <a:solidFill>
              <a:schemeClr val="bg1">
                <a:lumMod val="65000"/>
              </a:schemeClr>
            </a:solidFill>
          </a:ln>
          <a:effectLst/>
        </c:spPr>
      </c:pivotFmt>
      <c:pivotFmt>
        <c:idx val="6"/>
        <c:spPr>
          <a:solidFill>
            <a:schemeClr val="accent1"/>
          </a:solidFill>
          <a:ln w="19050">
            <a:solidFill>
              <a:schemeClr val="bg1">
                <a:lumMod val="65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6">
              <a:lumMod val="50000"/>
            </a:schemeClr>
          </a:solidFill>
          <a:ln w="19050">
            <a:solidFill>
              <a:schemeClr val="bg1">
                <a:lumMod val="65000"/>
              </a:schemeClr>
            </a:solidFill>
          </a:ln>
          <a:effectLst/>
        </c:spPr>
      </c:pivotFmt>
      <c:pivotFmt>
        <c:idx val="8"/>
        <c:spPr>
          <a:solidFill>
            <a:schemeClr val="accent6">
              <a:lumMod val="75000"/>
            </a:schemeClr>
          </a:solidFill>
          <a:ln w="19050">
            <a:solidFill>
              <a:schemeClr val="bg1">
                <a:lumMod val="65000"/>
              </a:schemeClr>
            </a:solidFill>
          </a:ln>
          <a:effectLst/>
        </c:spPr>
      </c:pivotFmt>
      <c:pivotFmt>
        <c:idx val="9"/>
        <c:spPr>
          <a:solidFill>
            <a:schemeClr val="accent6">
              <a:lumMod val="60000"/>
              <a:lumOff val="40000"/>
            </a:schemeClr>
          </a:solidFill>
          <a:ln w="19050">
            <a:solidFill>
              <a:schemeClr val="bg1">
                <a:lumMod val="65000"/>
              </a:schemeClr>
            </a:solidFill>
          </a:ln>
          <a:effectLst/>
        </c:spPr>
      </c:pivotFmt>
      <c:pivotFmt>
        <c:idx val="10"/>
        <c:spPr>
          <a:solidFill>
            <a:schemeClr val="accent6">
              <a:lumMod val="40000"/>
              <a:lumOff val="60000"/>
            </a:schemeClr>
          </a:solidFill>
          <a:ln w="19050">
            <a:solidFill>
              <a:schemeClr val="bg1">
                <a:lumMod val="65000"/>
              </a:schemeClr>
            </a:solidFill>
          </a:ln>
          <a:effectLst/>
        </c:spPr>
      </c:pivotFmt>
      <c:pivotFmt>
        <c:idx val="11"/>
        <c:spPr>
          <a:solidFill>
            <a:schemeClr val="accent6">
              <a:lumMod val="20000"/>
              <a:lumOff val="80000"/>
            </a:schemeClr>
          </a:solidFill>
          <a:ln w="19050">
            <a:solidFill>
              <a:schemeClr val="bg1">
                <a:lumMod val="65000"/>
              </a:schemeClr>
            </a:solidFill>
          </a:ln>
          <a:effectLst/>
        </c:spPr>
      </c:pivotFmt>
      <c:pivotFmt>
        <c:idx val="12"/>
        <c:spPr>
          <a:solidFill>
            <a:schemeClr val="accent1"/>
          </a:solidFill>
          <a:ln w="19050">
            <a:solidFill>
              <a:schemeClr val="bg1">
                <a:lumMod val="65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6">
              <a:lumMod val="50000"/>
            </a:schemeClr>
          </a:solidFill>
          <a:ln w="19050">
            <a:solidFill>
              <a:schemeClr val="bg1">
                <a:lumMod val="65000"/>
              </a:schemeClr>
            </a:solidFill>
          </a:ln>
          <a:effectLst/>
        </c:spPr>
      </c:pivotFmt>
      <c:pivotFmt>
        <c:idx val="14"/>
        <c:spPr>
          <a:solidFill>
            <a:schemeClr val="accent6">
              <a:lumMod val="75000"/>
            </a:schemeClr>
          </a:solidFill>
          <a:ln w="19050">
            <a:solidFill>
              <a:schemeClr val="bg1">
                <a:lumMod val="65000"/>
              </a:schemeClr>
            </a:solidFill>
          </a:ln>
          <a:effectLst/>
        </c:spPr>
      </c:pivotFmt>
      <c:pivotFmt>
        <c:idx val="15"/>
        <c:spPr>
          <a:solidFill>
            <a:schemeClr val="accent6">
              <a:lumMod val="60000"/>
              <a:lumOff val="40000"/>
            </a:schemeClr>
          </a:solidFill>
          <a:ln w="19050">
            <a:solidFill>
              <a:schemeClr val="bg1">
                <a:lumMod val="65000"/>
              </a:schemeClr>
            </a:solidFill>
          </a:ln>
          <a:effectLst/>
        </c:spPr>
      </c:pivotFmt>
      <c:pivotFmt>
        <c:idx val="16"/>
        <c:spPr>
          <a:solidFill>
            <a:schemeClr val="accent6">
              <a:lumMod val="40000"/>
              <a:lumOff val="60000"/>
            </a:schemeClr>
          </a:solidFill>
          <a:ln w="19050">
            <a:solidFill>
              <a:schemeClr val="bg1">
                <a:lumMod val="65000"/>
              </a:schemeClr>
            </a:solidFill>
          </a:ln>
          <a:effectLst/>
        </c:spPr>
      </c:pivotFmt>
      <c:pivotFmt>
        <c:idx val="17"/>
        <c:spPr>
          <a:solidFill>
            <a:schemeClr val="accent6">
              <a:lumMod val="20000"/>
              <a:lumOff val="80000"/>
            </a:schemeClr>
          </a:solidFill>
          <a:ln w="19050">
            <a:solidFill>
              <a:schemeClr val="bg1">
                <a:lumMod val="65000"/>
              </a:schemeClr>
            </a:solidFill>
          </a:ln>
          <a:effectLst/>
        </c:spPr>
      </c:pivotFmt>
    </c:pivotFmts>
    <c:plotArea>
      <c:layout>
        <c:manualLayout>
          <c:layoutTarget val="inner"/>
          <c:xMode val="edge"/>
          <c:yMode val="edge"/>
          <c:x val="0.15591555558170478"/>
          <c:y val="0.17296511627906977"/>
          <c:w val="0.58560404274388611"/>
          <c:h val="0.62962493265602526"/>
        </c:manualLayout>
      </c:layout>
      <c:pieChart>
        <c:varyColors val="1"/>
        <c:ser>
          <c:idx val="0"/>
          <c:order val="0"/>
          <c:tx>
            <c:strRef>
              <c:f>Sheet1!$B$46</c:f>
              <c:strCache>
                <c:ptCount val="1"/>
                <c:pt idx="0">
                  <c:v>Total</c:v>
                </c:pt>
              </c:strCache>
            </c:strRef>
          </c:tx>
          <c:spPr>
            <a:ln>
              <a:solidFill>
                <a:schemeClr val="bg1">
                  <a:lumMod val="65000"/>
                </a:schemeClr>
              </a:solidFill>
            </a:ln>
          </c:spPr>
          <c:dPt>
            <c:idx val="0"/>
            <c:bubble3D val="0"/>
            <c:spPr>
              <a:solidFill>
                <a:schemeClr val="accent6">
                  <a:lumMod val="50000"/>
                </a:schemeClr>
              </a:solidFill>
              <a:ln w="19050">
                <a:solidFill>
                  <a:schemeClr val="bg1">
                    <a:lumMod val="65000"/>
                  </a:schemeClr>
                </a:solidFill>
              </a:ln>
              <a:effectLst/>
            </c:spPr>
            <c:extLst>
              <c:ext xmlns:c16="http://schemas.microsoft.com/office/drawing/2014/chart" uri="{C3380CC4-5D6E-409C-BE32-E72D297353CC}">
                <c16:uniqueId val="{00000001-57A6-4C1D-9769-B35704A374F4}"/>
              </c:ext>
            </c:extLst>
          </c:dPt>
          <c:dPt>
            <c:idx val="1"/>
            <c:bubble3D val="0"/>
            <c:spPr>
              <a:solidFill>
                <a:schemeClr val="accent6">
                  <a:lumMod val="75000"/>
                </a:schemeClr>
              </a:solidFill>
              <a:ln w="19050">
                <a:solidFill>
                  <a:schemeClr val="bg1">
                    <a:lumMod val="65000"/>
                  </a:schemeClr>
                </a:solidFill>
              </a:ln>
              <a:effectLst/>
            </c:spPr>
            <c:extLst>
              <c:ext xmlns:c16="http://schemas.microsoft.com/office/drawing/2014/chart" uri="{C3380CC4-5D6E-409C-BE32-E72D297353CC}">
                <c16:uniqueId val="{00000003-57A6-4C1D-9769-B35704A374F4}"/>
              </c:ext>
            </c:extLst>
          </c:dPt>
          <c:dPt>
            <c:idx val="2"/>
            <c:bubble3D val="0"/>
            <c:spPr>
              <a:solidFill>
                <a:schemeClr val="accent6">
                  <a:lumMod val="60000"/>
                  <a:lumOff val="40000"/>
                </a:schemeClr>
              </a:solidFill>
              <a:ln w="19050">
                <a:solidFill>
                  <a:schemeClr val="bg1">
                    <a:lumMod val="65000"/>
                  </a:schemeClr>
                </a:solidFill>
              </a:ln>
              <a:effectLst/>
            </c:spPr>
            <c:extLst>
              <c:ext xmlns:c16="http://schemas.microsoft.com/office/drawing/2014/chart" uri="{C3380CC4-5D6E-409C-BE32-E72D297353CC}">
                <c16:uniqueId val="{00000005-57A6-4C1D-9769-B35704A374F4}"/>
              </c:ext>
            </c:extLst>
          </c:dPt>
          <c:dPt>
            <c:idx val="3"/>
            <c:bubble3D val="0"/>
            <c:spPr>
              <a:solidFill>
                <a:schemeClr val="accent6">
                  <a:lumMod val="40000"/>
                  <a:lumOff val="60000"/>
                </a:schemeClr>
              </a:solidFill>
              <a:ln w="19050">
                <a:solidFill>
                  <a:schemeClr val="bg1">
                    <a:lumMod val="65000"/>
                  </a:schemeClr>
                </a:solidFill>
              </a:ln>
              <a:effectLst/>
            </c:spPr>
            <c:extLst>
              <c:ext xmlns:c16="http://schemas.microsoft.com/office/drawing/2014/chart" uri="{C3380CC4-5D6E-409C-BE32-E72D297353CC}">
                <c16:uniqueId val="{00000007-57A6-4C1D-9769-B35704A374F4}"/>
              </c:ext>
            </c:extLst>
          </c:dPt>
          <c:dPt>
            <c:idx val="4"/>
            <c:bubble3D val="0"/>
            <c:spPr>
              <a:solidFill>
                <a:schemeClr val="accent6">
                  <a:lumMod val="20000"/>
                  <a:lumOff val="80000"/>
                </a:schemeClr>
              </a:solidFill>
              <a:ln w="19050">
                <a:solidFill>
                  <a:schemeClr val="bg1">
                    <a:lumMod val="65000"/>
                  </a:schemeClr>
                </a:solidFill>
              </a:ln>
              <a:effectLst/>
            </c:spPr>
            <c:extLst>
              <c:ext xmlns:c16="http://schemas.microsoft.com/office/drawing/2014/chart" uri="{C3380CC4-5D6E-409C-BE32-E72D297353CC}">
                <c16:uniqueId val="{00000009-57A6-4C1D-9769-B35704A374F4}"/>
              </c:ext>
            </c:extLst>
          </c:dPt>
          <c:dLbls>
            <c:dLbl>
              <c:idx val="2"/>
              <c:layout>
                <c:manualLayout>
                  <c:x val="-1.5047953998286139E-2"/>
                  <c:y val="5.7384521933463778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7A6-4C1D-9769-B35704A374F4}"/>
                </c:ext>
              </c:extLst>
            </c:dLbl>
            <c:spPr>
              <a:noFill/>
              <a:ln>
                <a:noFill/>
              </a:ln>
              <a:effectLst/>
            </c:spPr>
            <c:txPr>
              <a:bodyPr rot="0" spcFirstLastPara="1" vertOverflow="ellipsis" vert="horz"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Sheet1!$A$47:$A$51</c:f>
              <c:strCache>
                <c:ptCount val="5"/>
                <c:pt idx="0">
                  <c:v>Animals</c:v>
                </c:pt>
                <c:pt idx="1">
                  <c:v>science</c:v>
                </c:pt>
                <c:pt idx="2">
                  <c:v>healthy eating</c:v>
                </c:pt>
                <c:pt idx="3">
                  <c:v>technology</c:v>
                </c:pt>
                <c:pt idx="4">
                  <c:v>food</c:v>
                </c:pt>
              </c:strCache>
            </c:strRef>
          </c:cat>
          <c:val>
            <c:numRef>
              <c:f>Sheet1!$B$47:$B$51</c:f>
              <c:numCache>
                <c:formatCode>0.00%</c:formatCode>
                <c:ptCount val="5"/>
                <c:pt idx="0">
                  <c:v>0.21364488751332342</c:v>
                </c:pt>
                <c:pt idx="1">
                  <c:v>0.20282370912490097</c:v>
                </c:pt>
                <c:pt idx="2">
                  <c:v>0.19761118995913202</c:v>
                </c:pt>
                <c:pt idx="3">
                  <c:v>0.19589838295058795</c:v>
                </c:pt>
                <c:pt idx="4">
                  <c:v>0.19002183045205565</c:v>
                </c:pt>
              </c:numCache>
            </c:numRef>
          </c:val>
          <c:extLst>
            <c:ext xmlns:c16="http://schemas.microsoft.com/office/drawing/2014/chart" uri="{C3380CC4-5D6E-409C-BE32-E72D297353CC}">
              <c16:uniqueId val="{0000000A-57A6-4C1D-9769-B35704A374F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100000">
          <a:schemeClr val="accent1">
            <a:lumMod val="45000"/>
            <a:lumOff val="55000"/>
          </a:schemeClr>
        </a:gs>
      </a:gsLst>
      <a:lin ang="5400000" scaled="1"/>
    </a:gradFill>
    <a:ln w="9525" cap="flat" cmpd="sng" algn="ctr">
      <a:solidFill>
        <a:schemeClr val="tx1">
          <a:lumMod val="15000"/>
          <a:lumOff val="85000"/>
        </a:schemeClr>
      </a:solidFill>
      <a:round/>
    </a:ln>
    <a:effectLst/>
  </c:spPr>
  <c:txPr>
    <a:bodyPr/>
    <a:lstStyle/>
    <a:p>
      <a:pPr>
        <a:defRPr sz="1000" b="1"/>
      </a:pPr>
      <a:endParaRPr lang="en-GM"/>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[socialbuzz.csv]Sheet1!PivotTable2</c:name>
    <c:fmtId val="9"/>
  </c:pivotSource>
  <c:chart>
    <c:autoTitleDeleted val="1"/>
    <c:pivotFmts>
      <c:pivotFmt>
        <c:idx val="0"/>
        <c:spPr>
          <a:solidFill>
            <a:schemeClr val="accent6">
              <a:lumMod val="50000"/>
            </a:schemeClr>
          </a:solidFill>
          <a:ln w="19050">
            <a:solidFill>
              <a:schemeClr val="bg2">
                <a:lumMod val="50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6">
              <a:lumMod val="60000"/>
              <a:lumOff val="40000"/>
            </a:schemeClr>
          </a:solidFill>
          <a:ln w="19050">
            <a:solidFill>
              <a:schemeClr val="lt1"/>
            </a:solidFill>
          </a:ln>
          <a:effectLst/>
        </c:spPr>
        <c:dLbl>
          <c:idx val="0"/>
          <c:layout>
            <c:manualLayout>
              <c:x val="-0.18333333333333338"/>
              <c:y val="-4.6296296296296294E-2"/>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GM"/>
            </a:p>
          </c:txPr>
          <c:showLegendKey val="0"/>
          <c:showVal val="1"/>
          <c:showCatName val="0"/>
          <c:showSerName val="0"/>
          <c:showPercent val="0"/>
          <c:showBubbleSize val="0"/>
          <c:extLst>
            <c:ext xmlns:c15="http://schemas.microsoft.com/office/drawing/2012/chart" uri="{CE6537A1-D6FC-4f65-9D91-7224C49458BB}"/>
          </c:extLst>
        </c:dLbl>
      </c:pivotFmt>
      <c:pivotFmt>
        <c:idx val="2"/>
        <c:dLbl>
          <c:idx val="0"/>
          <c:layout>
            <c:manualLayout>
              <c:x val="-0.15277777777777776"/>
              <c:y val="1.3888888888888888E-2"/>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GM"/>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lumMod val="75000"/>
              <a:alpha val="80000"/>
            </a:schemeClr>
          </a:solidFill>
          <a:ln w="19050">
            <a:solidFill>
              <a:schemeClr val="lt1"/>
            </a:solidFill>
          </a:ln>
          <a:effectLst/>
        </c:spPr>
        <c:dLbl>
          <c:idx val="0"/>
          <c:layout>
            <c:manualLayout>
              <c:x val="0.17222222222222222"/>
              <c:y val="-2.7777777777777801E-2"/>
            </c:manualLayout>
          </c:layout>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GM"/>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6">
              <a:lumMod val="60000"/>
              <a:lumOff val="40000"/>
            </a:schemeClr>
          </a:solidFill>
          <a:ln w="19050">
            <a:solidFill>
              <a:schemeClr val="bg2">
                <a:lumMod val="50000"/>
              </a:schemeClr>
            </a:solidFill>
          </a:ln>
          <a:effectLst/>
        </c:spPr>
      </c:pivotFmt>
      <c:pivotFmt>
        <c:idx val="5"/>
        <c:spPr>
          <a:solidFill>
            <a:schemeClr val="accent6">
              <a:lumMod val="75000"/>
            </a:schemeClr>
          </a:solidFill>
          <a:ln w="19050">
            <a:solidFill>
              <a:schemeClr val="bg2">
                <a:lumMod val="50000"/>
              </a:schemeClr>
            </a:solidFill>
          </a:ln>
          <a:effectLst/>
        </c:spPr>
      </c:pivotFmt>
      <c:pivotFmt>
        <c:idx val="6"/>
        <c:spPr>
          <a:solidFill>
            <a:schemeClr val="accent6">
              <a:lumMod val="40000"/>
              <a:lumOff val="60000"/>
            </a:schemeClr>
          </a:solidFill>
          <a:ln w="19050">
            <a:solidFill>
              <a:schemeClr val="bg2">
                <a:lumMod val="50000"/>
              </a:schemeClr>
            </a:solidFill>
          </a:ln>
          <a:effectLst/>
        </c:spPr>
      </c:pivotFmt>
      <c:pivotFmt>
        <c:idx val="7"/>
        <c:spPr>
          <a:solidFill>
            <a:schemeClr val="accent6">
              <a:lumMod val="50000"/>
            </a:schemeClr>
          </a:solidFill>
          <a:ln w="19050">
            <a:solidFill>
              <a:schemeClr val="bg2">
                <a:lumMod val="50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6">
              <a:lumMod val="40000"/>
              <a:lumOff val="60000"/>
            </a:schemeClr>
          </a:solidFill>
          <a:ln w="19050">
            <a:solidFill>
              <a:schemeClr val="bg2">
                <a:lumMod val="50000"/>
              </a:schemeClr>
            </a:solidFill>
          </a:ln>
          <a:effectLst/>
        </c:spPr>
      </c:pivotFmt>
      <c:pivotFmt>
        <c:idx val="9"/>
        <c:spPr>
          <a:solidFill>
            <a:schemeClr val="accent6">
              <a:lumMod val="60000"/>
              <a:lumOff val="40000"/>
            </a:schemeClr>
          </a:solidFill>
          <a:ln w="19050">
            <a:solidFill>
              <a:schemeClr val="bg2">
                <a:lumMod val="50000"/>
              </a:schemeClr>
            </a:solidFill>
          </a:ln>
          <a:effectLst/>
        </c:spPr>
      </c:pivotFmt>
      <c:pivotFmt>
        <c:idx val="10"/>
        <c:spPr>
          <a:solidFill>
            <a:schemeClr val="accent6">
              <a:lumMod val="50000"/>
            </a:schemeClr>
          </a:solidFill>
          <a:ln w="19050">
            <a:solidFill>
              <a:schemeClr val="bg2">
                <a:lumMod val="50000"/>
              </a:schemeClr>
            </a:solidFill>
          </a:ln>
          <a:effectLst/>
        </c:spPr>
      </c:pivotFmt>
      <c:pivotFmt>
        <c:idx val="11"/>
        <c:spPr>
          <a:solidFill>
            <a:schemeClr val="accent6">
              <a:lumMod val="75000"/>
            </a:schemeClr>
          </a:solidFill>
          <a:ln w="19050">
            <a:solidFill>
              <a:schemeClr val="bg2">
                <a:lumMod val="50000"/>
              </a:schemeClr>
            </a:solidFill>
          </a:ln>
          <a:effectLst/>
        </c:spPr>
      </c:pivotFmt>
      <c:pivotFmt>
        <c:idx val="12"/>
        <c:spPr>
          <a:solidFill>
            <a:schemeClr val="accent6">
              <a:lumMod val="50000"/>
            </a:schemeClr>
          </a:solidFill>
          <a:ln w="19050">
            <a:solidFill>
              <a:schemeClr val="bg2">
                <a:lumMod val="50000"/>
              </a:schemeClr>
            </a:solidFill>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6">
              <a:lumMod val="40000"/>
              <a:lumOff val="60000"/>
            </a:schemeClr>
          </a:solidFill>
          <a:ln w="19050">
            <a:solidFill>
              <a:schemeClr val="bg2">
                <a:lumMod val="50000"/>
              </a:schemeClr>
            </a:solidFill>
          </a:ln>
          <a:effectLst/>
        </c:spPr>
      </c:pivotFmt>
      <c:pivotFmt>
        <c:idx val="14"/>
        <c:spPr>
          <a:solidFill>
            <a:schemeClr val="accent6">
              <a:lumMod val="60000"/>
              <a:lumOff val="40000"/>
            </a:schemeClr>
          </a:solidFill>
          <a:ln w="19050">
            <a:solidFill>
              <a:schemeClr val="bg2">
                <a:lumMod val="50000"/>
              </a:schemeClr>
            </a:solidFill>
          </a:ln>
          <a:effectLst/>
        </c:spPr>
      </c:pivotFmt>
      <c:pivotFmt>
        <c:idx val="15"/>
        <c:spPr>
          <a:solidFill>
            <a:schemeClr val="accent6">
              <a:lumMod val="50000"/>
            </a:schemeClr>
          </a:solidFill>
          <a:ln w="19050">
            <a:solidFill>
              <a:schemeClr val="bg2">
                <a:lumMod val="50000"/>
              </a:schemeClr>
            </a:solidFill>
          </a:ln>
          <a:effectLst/>
        </c:spPr>
      </c:pivotFmt>
      <c:pivotFmt>
        <c:idx val="16"/>
        <c:spPr>
          <a:solidFill>
            <a:schemeClr val="accent6">
              <a:lumMod val="75000"/>
            </a:schemeClr>
          </a:solidFill>
          <a:ln w="19050">
            <a:solidFill>
              <a:schemeClr val="bg2">
                <a:lumMod val="50000"/>
              </a:schemeClr>
            </a:solidFill>
          </a:ln>
          <a:effectLst/>
        </c:spPr>
      </c:pivotFmt>
    </c:pivotFmts>
    <c:plotArea>
      <c:layout>
        <c:manualLayout>
          <c:layoutTarget val="inner"/>
          <c:xMode val="edge"/>
          <c:yMode val="edge"/>
          <c:x val="0.20351441691838576"/>
          <c:y val="0.16961767744772888"/>
          <c:w val="0.53455683170462276"/>
          <c:h val="0.63015956213042701"/>
        </c:manualLayout>
      </c:layout>
      <c:pieChart>
        <c:varyColors val="1"/>
        <c:ser>
          <c:idx val="0"/>
          <c:order val="0"/>
          <c:tx>
            <c:strRef>
              <c:f>Sheet1!$B$24</c:f>
              <c:strCache>
                <c:ptCount val="1"/>
                <c:pt idx="0">
                  <c:v>Total</c:v>
                </c:pt>
              </c:strCache>
            </c:strRef>
          </c:tx>
          <c:spPr>
            <a:solidFill>
              <a:schemeClr val="accent6">
                <a:lumMod val="50000"/>
              </a:schemeClr>
            </a:solidFill>
            <a:ln>
              <a:solidFill>
                <a:schemeClr val="bg2">
                  <a:lumMod val="50000"/>
                </a:schemeClr>
              </a:solidFill>
            </a:ln>
          </c:spPr>
          <c:dPt>
            <c:idx val="0"/>
            <c:bubble3D val="0"/>
            <c:spPr>
              <a:solidFill>
                <a:schemeClr val="accent6">
                  <a:lumMod val="40000"/>
                  <a:lumOff val="60000"/>
                </a:schemeClr>
              </a:solidFill>
              <a:ln w="19050">
                <a:solidFill>
                  <a:schemeClr val="bg2">
                    <a:lumMod val="50000"/>
                  </a:schemeClr>
                </a:solidFill>
              </a:ln>
              <a:effectLst/>
            </c:spPr>
            <c:extLst>
              <c:ext xmlns:c16="http://schemas.microsoft.com/office/drawing/2014/chart" uri="{C3380CC4-5D6E-409C-BE32-E72D297353CC}">
                <c16:uniqueId val="{00000001-A011-47DC-8D15-0B54C02EF155}"/>
              </c:ext>
            </c:extLst>
          </c:dPt>
          <c:dPt>
            <c:idx val="1"/>
            <c:bubble3D val="0"/>
            <c:spPr>
              <a:solidFill>
                <a:schemeClr val="accent6">
                  <a:lumMod val="60000"/>
                  <a:lumOff val="40000"/>
                </a:schemeClr>
              </a:solidFill>
              <a:ln w="19050">
                <a:solidFill>
                  <a:schemeClr val="bg2">
                    <a:lumMod val="50000"/>
                  </a:schemeClr>
                </a:solidFill>
              </a:ln>
              <a:effectLst/>
            </c:spPr>
            <c:extLst>
              <c:ext xmlns:c16="http://schemas.microsoft.com/office/drawing/2014/chart" uri="{C3380CC4-5D6E-409C-BE32-E72D297353CC}">
                <c16:uniqueId val="{00000003-A011-47DC-8D15-0B54C02EF155}"/>
              </c:ext>
            </c:extLst>
          </c:dPt>
          <c:dPt>
            <c:idx val="2"/>
            <c:bubble3D val="0"/>
            <c:spPr>
              <a:solidFill>
                <a:schemeClr val="accent6">
                  <a:lumMod val="50000"/>
                </a:schemeClr>
              </a:solidFill>
              <a:ln w="19050">
                <a:solidFill>
                  <a:schemeClr val="bg2">
                    <a:lumMod val="50000"/>
                  </a:schemeClr>
                </a:solidFill>
              </a:ln>
              <a:effectLst/>
            </c:spPr>
            <c:extLst>
              <c:ext xmlns:c16="http://schemas.microsoft.com/office/drawing/2014/chart" uri="{C3380CC4-5D6E-409C-BE32-E72D297353CC}">
                <c16:uniqueId val="{00000005-A011-47DC-8D15-0B54C02EF155}"/>
              </c:ext>
            </c:extLst>
          </c:dPt>
          <c:dPt>
            <c:idx val="3"/>
            <c:bubble3D val="0"/>
            <c:spPr>
              <a:solidFill>
                <a:schemeClr val="accent6">
                  <a:lumMod val="75000"/>
                </a:schemeClr>
              </a:solidFill>
              <a:ln w="19050">
                <a:solidFill>
                  <a:schemeClr val="bg2">
                    <a:lumMod val="50000"/>
                  </a:schemeClr>
                </a:solidFill>
              </a:ln>
              <a:effectLst/>
            </c:spPr>
            <c:extLst>
              <c:ext xmlns:c16="http://schemas.microsoft.com/office/drawing/2014/chart" uri="{C3380CC4-5D6E-409C-BE32-E72D297353CC}">
                <c16:uniqueId val="{00000007-A011-47DC-8D15-0B54C02EF155}"/>
              </c:ext>
            </c:extLst>
          </c:dPt>
          <c:dLbls>
            <c:spPr>
              <a:noFill/>
              <a:ln>
                <a:noFill/>
              </a:ln>
              <a:effectLst/>
            </c:spPr>
            <c:txPr>
              <a:bodyPr rot="0" spcFirstLastPara="1" vertOverflow="ellipsis" vert="horz"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en-GM"/>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Sheet1!$A$25:$A$28</c:f>
              <c:strCache>
                <c:ptCount val="4"/>
                <c:pt idx="0">
                  <c:v>audio</c:v>
                </c:pt>
                <c:pt idx="1">
                  <c:v>GIF</c:v>
                </c:pt>
                <c:pt idx="2">
                  <c:v>photo</c:v>
                </c:pt>
                <c:pt idx="3">
                  <c:v>video</c:v>
                </c:pt>
              </c:strCache>
            </c:strRef>
          </c:cat>
          <c:val>
            <c:numRef>
              <c:f>Sheet1!$B$25:$B$28</c:f>
              <c:numCache>
                <c:formatCode>0.00%</c:formatCode>
                <c:ptCount val="4"/>
                <c:pt idx="0">
                  <c:v>0.23224789322597045</c:v>
                </c:pt>
                <c:pt idx="1">
                  <c:v>0.24466515002901468</c:v>
                </c:pt>
                <c:pt idx="2">
                  <c:v>0.26995260079392386</c:v>
                </c:pt>
                <c:pt idx="3">
                  <c:v>0.25313435595109102</c:v>
                </c:pt>
              </c:numCache>
            </c:numRef>
          </c:val>
          <c:extLst>
            <c:ext xmlns:c16="http://schemas.microsoft.com/office/drawing/2014/chart" uri="{C3380CC4-5D6E-409C-BE32-E72D297353CC}">
              <c16:uniqueId val="{00000008-A011-47DC-8D15-0B54C02EF155}"/>
            </c:ext>
          </c:extLst>
        </c:ser>
        <c:dLbls>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100000">
          <a:schemeClr val="accent1">
            <a:lumMod val="45000"/>
            <a:lumOff val="55000"/>
          </a:schemeClr>
        </a:gs>
      </a:gsLst>
      <a:lin ang="5400000" scaled="1"/>
    </a:gradFill>
    <a:ln w="9525" cap="flat" cmpd="sng" algn="ctr">
      <a:solidFill>
        <a:schemeClr val="bg2">
          <a:lumMod val="75000"/>
        </a:schemeClr>
      </a:solidFill>
      <a:round/>
    </a:ln>
    <a:effectLst/>
  </c:spPr>
  <c:txPr>
    <a:bodyPr/>
    <a:lstStyle/>
    <a:p>
      <a:pPr>
        <a:defRPr sz="2000" b="1"/>
      </a:pPr>
      <a:endParaRPr lang="en-GM"/>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[socialbuzz.csv]Sheet1!PivotTable4</c:name>
    <c:fmtId val="9"/>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2">
                <a:lumMod val="50000"/>
              </a:schemeClr>
            </a:solidFill>
            <a:round/>
          </a:ln>
          <a:effectLst/>
        </c:spPr>
        <c:marker>
          <c:symbol val="none"/>
        </c:marker>
        <c:dLbl>
          <c:idx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2">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2">
                <a:lumMod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GM"/>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Sheet1!$B$59</c:f>
              <c:strCache>
                <c:ptCount val="1"/>
                <c:pt idx="0">
                  <c:v>Total</c:v>
                </c:pt>
              </c:strCache>
            </c:strRef>
          </c:tx>
          <c:spPr>
            <a:ln w="28575" cap="rnd">
              <a:solidFill>
                <a:schemeClr val="accent2">
                  <a:lumMod val="50000"/>
                </a:schemeClr>
              </a:solidFill>
              <a:round/>
            </a:ln>
            <a:effectLst/>
          </c:spPr>
          <c:marker>
            <c:symbol val="none"/>
          </c:marker>
          <c:cat>
            <c:strRef>
              <c:f>Sheet1!$A$60:$A$71</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Sheet1!$B$60:$B$71</c:f>
              <c:numCache>
                <c:formatCode>General</c:formatCode>
                <c:ptCount val="12"/>
                <c:pt idx="0">
                  <c:v>2126</c:v>
                </c:pt>
                <c:pt idx="1">
                  <c:v>1914</c:v>
                </c:pt>
                <c:pt idx="2">
                  <c:v>2012</c:v>
                </c:pt>
                <c:pt idx="3">
                  <c:v>1974</c:v>
                </c:pt>
                <c:pt idx="4">
                  <c:v>2138</c:v>
                </c:pt>
                <c:pt idx="5">
                  <c:v>2021</c:v>
                </c:pt>
                <c:pt idx="6">
                  <c:v>2070</c:v>
                </c:pt>
                <c:pt idx="7">
                  <c:v>2114</c:v>
                </c:pt>
                <c:pt idx="8">
                  <c:v>2022</c:v>
                </c:pt>
                <c:pt idx="9">
                  <c:v>2056</c:v>
                </c:pt>
                <c:pt idx="10">
                  <c:v>2034</c:v>
                </c:pt>
                <c:pt idx="11">
                  <c:v>2092</c:v>
                </c:pt>
              </c:numCache>
            </c:numRef>
          </c:val>
          <c:smooth val="1"/>
          <c:extLst>
            <c:ext xmlns:c16="http://schemas.microsoft.com/office/drawing/2014/chart" uri="{C3380CC4-5D6E-409C-BE32-E72D297353CC}">
              <c16:uniqueId val="{00000000-007E-412B-912F-31F7B46F2DAA}"/>
            </c:ext>
          </c:extLst>
        </c:ser>
        <c:dLbls>
          <c:showLegendKey val="0"/>
          <c:showVal val="0"/>
          <c:showCatName val="0"/>
          <c:showSerName val="0"/>
          <c:showPercent val="0"/>
          <c:showBubbleSize val="0"/>
        </c:dLbls>
        <c:smooth val="0"/>
        <c:axId val="470655455"/>
        <c:axId val="329578847"/>
      </c:lineChart>
      <c:catAx>
        <c:axId val="4706554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GM"/>
          </a:p>
        </c:txPr>
        <c:crossAx val="329578847"/>
        <c:crosses val="autoZero"/>
        <c:auto val="1"/>
        <c:lblAlgn val="ctr"/>
        <c:lblOffset val="100"/>
        <c:noMultiLvlLbl val="0"/>
      </c:catAx>
      <c:valAx>
        <c:axId val="32957884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GM"/>
          </a:p>
        </c:txPr>
        <c:crossAx val="4706554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accent1">
            <a:lumMod val="5000"/>
            <a:lumOff val="95000"/>
          </a:schemeClr>
        </a:gs>
        <a:gs pos="100000">
          <a:schemeClr val="accent1">
            <a:lumMod val="45000"/>
            <a:lumOff val="55000"/>
          </a:schemeClr>
        </a:gs>
      </a:gsLst>
      <a:lin ang="5400000" scaled="1"/>
    </a:gradFill>
    <a:ln w="9525" cap="flat" cmpd="sng" algn="ctr">
      <a:solidFill>
        <a:schemeClr val="tx1">
          <a:lumMod val="15000"/>
          <a:lumOff val="85000"/>
        </a:schemeClr>
      </a:solidFill>
      <a:round/>
    </a:ln>
    <a:effectLst/>
  </c:spPr>
  <c:txPr>
    <a:bodyPr/>
    <a:lstStyle/>
    <a:p>
      <a:pPr>
        <a:defRPr sz="1000" b="1"/>
      </a:pPr>
      <a:endParaRPr lang="en-GM"/>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Good day everyone, I'm Balasubramaniyan, and it's my privilege to present the results of our Data Analytics task today.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Our line chart visualizes post trends by month. </a:t>
            </a:r>
          </a:p>
          <a:p>
            <a:pPr lvl="0"/>
            <a:r>
              <a:rPr lang="en-US" b="0" i="0" dirty="0">
                <a:solidFill>
                  <a:srgbClr val="374151"/>
                </a:solidFill>
                <a:effectLst/>
                <a:latin typeface="Söhne"/>
              </a:rPr>
              <a:t>January boasts the highest count of sentiment at 2,126 posts, which can be attributed to the festive spirit and extended holidays during the month. </a:t>
            </a:r>
          </a:p>
          <a:p>
            <a:pPr lvl="0"/>
            <a:r>
              <a:rPr lang="en-US" b="0" i="0" dirty="0">
                <a:solidFill>
                  <a:srgbClr val="374151"/>
                </a:solidFill>
                <a:effectLst/>
                <a:latin typeface="Söhne"/>
              </a:rPr>
              <a:t>In contrast, February has the lowest count at 1,914 posts, likely due to its shorter duration and post-holiday slowdown, highlighting the impact of seasons and celebrations on user sentiment throughout the year.</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424938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374151"/>
                </a:solidFill>
                <a:effectLst/>
                <a:latin typeface="Söhne"/>
              </a:rPr>
              <a:t>In this analysis, we've discovered two compelling insights about our community's preferences.</a:t>
            </a:r>
          </a:p>
          <a:p>
            <a:pPr algn="l"/>
            <a:r>
              <a:rPr lang="en-US" b="0" i="0" dirty="0">
                <a:solidFill>
                  <a:srgbClr val="374151"/>
                </a:solidFill>
                <a:effectLst/>
                <a:latin typeface="Söhne"/>
              </a:rPr>
              <a:t> Firstly, user engagement with 'Animals' and 'Science' underscores a strong attraction to 'real-life' and 'factual' content. Secondly, the recurring popularity of 'Food' and 'Animals' provides an exciting opportunity for specialized campaigns and partnerships with health-conscious brands, with the aim of enhancing user engagement.</a:t>
            </a:r>
          </a:p>
          <a:p>
            <a:pPr algn="l"/>
            <a:endParaRPr lang="en-US" b="0" i="0" dirty="0">
              <a:solidFill>
                <a:srgbClr val="374151"/>
              </a:solidFill>
              <a:effectLst/>
              <a:latin typeface="Söhne"/>
            </a:endParaRPr>
          </a:p>
          <a:p>
            <a:pPr algn="l"/>
            <a:r>
              <a:rPr lang="en-US" b="0" i="0" dirty="0">
                <a:solidFill>
                  <a:srgbClr val="374151"/>
                </a:solidFill>
                <a:effectLst/>
                <a:latin typeface="Söhne"/>
              </a:rPr>
              <a:t>However, this analysis is just the beginning. It's time to transition from these initial insights to a larger, real-time understanding of our business. We're fully equipped and ready to guide you through this journey, ensuring that your strategies align seamlessly with our users' preferences and the dynamic nature of our community.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Our agenda is carefully designed to give you a comprehensive view of the process and findings.</a:t>
            </a:r>
          </a:p>
          <a:p>
            <a:pPr algn="l">
              <a:buFont typeface="+mj-lt"/>
              <a:buAutoNum type="arabicPeriod"/>
            </a:pPr>
            <a:r>
              <a:rPr lang="en-US" b="0" i="0" dirty="0">
                <a:solidFill>
                  <a:srgbClr val="374151"/>
                </a:solidFill>
                <a:effectLst/>
                <a:latin typeface="Söhne"/>
              </a:rPr>
              <a:t>To begin, we'll start with a recap. This is about giving you a clear overview of the project, the big problem we're addressing, and the specific tasks we've been working on.</a:t>
            </a:r>
          </a:p>
          <a:p>
            <a:pPr algn="l">
              <a:buFont typeface="+mj-lt"/>
              <a:buAutoNum type="arabicPeriod"/>
            </a:pPr>
            <a:r>
              <a:rPr lang="en-US" b="0" i="0" dirty="0">
                <a:solidFill>
                  <a:srgbClr val="374151"/>
                </a:solidFill>
                <a:effectLst/>
                <a:latin typeface="Söhne"/>
              </a:rPr>
              <a:t>Next, we'll get into the specific problem we've been solving. We'll explain why this problem matters so much.</a:t>
            </a:r>
          </a:p>
          <a:p>
            <a:pPr algn="l">
              <a:buFont typeface="+mj-lt"/>
              <a:buAutoNum type="arabicPeriod"/>
            </a:pPr>
            <a:r>
              <a:rPr lang="en-US" b="0" i="0" dirty="0">
                <a:solidFill>
                  <a:srgbClr val="374151"/>
                </a:solidFill>
                <a:effectLst/>
                <a:latin typeface="Söhne"/>
              </a:rPr>
              <a:t>You'll meet our team, the people who've been working hard on this. We're the ones taking on this challenge.</a:t>
            </a:r>
          </a:p>
          <a:p>
            <a:pPr algn="l">
              <a:buFont typeface="+mj-lt"/>
              <a:buAutoNum type="arabicPeriod"/>
            </a:pPr>
            <a:r>
              <a:rPr lang="en-US" b="0" i="0" dirty="0">
                <a:solidFill>
                  <a:srgbClr val="374151"/>
                </a:solidFill>
                <a:effectLst/>
                <a:latin typeface="Söhne"/>
              </a:rPr>
              <a:t>We'll give you a simple overview of the process we followed to get this task done. This will help you understand how we tackle these kinds of problems.</a:t>
            </a:r>
          </a:p>
          <a:p>
            <a:pPr algn="l">
              <a:buFont typeface="+mj-lt"/>
              <a:buAutoNum type="arabicPeriod"/>
            </a:pPr>
            <a:r>
              <a:rPr lang="en-US" b="0" i="0" dirty="0">
                <a:solidFill>
                  <a:srgbClr val="374151"/>
                </a:solidFill>
                <a:effectLst/>
                <a:latin typeface="Söhne"/>
              </a:rPr>
              <a:t>Finally, the highlight is the results. We'll show you what we found in a way that's easy to understand. These results are more than just numbers; they're a guide for our future decisions.</a:t>
            </a:r>
          </a:p>
          <a:p>
            <a:pPr algn="l"/>
            <a:r>
              <a:rPr lang="en-US" b="0" i="0" dirty="0">
                <a:solidFill>
                  <a:srgbClr val="374151"/>
                </a:solidFill>
                <a:effectLst/>
                <a:latin typeface="Söhne"/>
              </a:rPr>
              <a:t>To finish, I'll summarize everything and open the floor for questions. Your thoughts are important to us, and we're excited to hear what you have to say.</a:t>
            </a:r>
          </a:p>
          <a:p>
            <a:pPr algn="l"/>
            <a:r>
              <a:rPr lang="en-US" b="0" i="0" dirty="0">
                <a:solidFill>
                  <a:srgbClr val="374151"/>
                </a:solidFill>
                <a:effectLst/>
                <a:latin typeface="Söhne"/>
              </a:rPr>
              <a:t>So, let's get started on this journey through data-driven insights and discover where they can lead us.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374151"/>
                </a:solidFill>
                <a:effectLst/>
                <a:latin typeface="Söhne"/>
              </a:rPr>
              <a:t>To kickstart, let's recap this engagement.</a:t>
            </a:r>
          </a:p>
          <a:p>
            <a:pPr algn="l"/>
            <a:endParaRPr lang="en-US" b="0" i="0" dirty="0">
              <a:solidFill>
                <a:srgbClr val="374151"/>
              </a:solidFill>
              <a:effectLst/>
              <a:latin typeface="Söhne"/>
            </a:endParaRPr>
          </a:p>
          <a:p>
            <a:pPr algn="l"/>
            <a:r>
              <a:rPr lang="en-US" b="0" i="0" dirty="0">
                <a:solidFill>
                  <a:srgbClr val="374151"/>
                </a:solidFill>
                <a:effectLst/>
                <a:latin typeface="Söhne"/>
              </a:rPr>
              <a:t>Accenture and Social Buzz have embarked on a dynamic 3-month pilot initiative, addressing three pivotal challenges crucial to Social Buzz's global journey.</a:t>
            </a:r>
          </a:p>
          <a:p>
            <a:pPr algn="l"/>
            <a:r>
              <a:rPr lang="en-US" b="0" i="0" dirty="0">
                <a:solidFill>
                  <a:srgbClr val="374151"/>
                </a:solidFill>
                <a:effectLst/>
                <a:latin typeface="Söhne"/>
              </a:rPr>
              <a:t>In recent years, Social Buzz has achieved remarkable global recognition, earning its status as a unicorn company. Our role is to navigate and optimize this incredible scale.</a:t>
            </a:r>
          </a:p>
          <a:p>
            <a:pPr algn="l"/>
            <a:endParaRPr lang="en-US" b="0" i="0" dirty="0">
              <a:solidFill>
                <a:srgbClr val="374151"/>
              </a:solidFill>
              <a:effectLst/>
              <a:latin typeface="Söhne"/>
            </a:endParaRPr>
          </a:p>
          <a:p>
            <a:pPr algn="l"/>
            <a:r>
              <a:rPr lang="en-US" b="0" i="0" dirty="0">
                <a:solidFill>
                  <a:srgbClr val="374151"/>
                </a:solidFill>
                <a:effectLst/>
                <a:latin typeface="Söhne"/>
              </a:rPr>
              <a:t>Our approach encompasses three core elements:</a:t>
            </a:r>
          </a:p>
          <a:p>
            <a:pPr algn="l">
              <a:buFont typeface="+mj-lt"/>
              <a:buAutoNum type="arabicPeriod"/>
            </a:pPr>
            <a:r>
              <a:rPr lang="en-US" b="0" i="0" dirty="0">
                <a:solidFill>
                  <a:srgbClr val="374151"/>
                </a:solidFill>
                <a:effectLst/>
                <a:latin typeface="Söhne"/>
              </a:rPr>
              <a:t>We're conducting an in-depth audit of Social Buzz's big data practices, while sharing industry best practices and expertise.</a:t>
            </a:r>
          </a:p>
          <a:p>
            <a:pPr algn="l">
              <a:buFont typeface="+mj-lt"/>
              <a:buAutoNum type="arabicPeriod"/>
            </a:pPr>
            <a:r>
              <a:rPr lang="en-US" b="0" i="0" dirty="0">
                <a:solidFill>
                  <a:srgbClr val="374151"/>
                </a:solidFill>
                <a:effectLst/>
                <a:latin typeface="Söhne"/>
              </a:rPr>
              <a:t>We're leveraging our extensive knowledge to guide Social Buzz through a successful IPO, ensuring a smooth transition.</a:t>
            </a:r>
          </a:p>
          <a:p>
            <a:pPr algn="l">
              <a:buFont typeface="+mj-lt"/>
              <a:buAutoNum type="arabicPeriod"/>
            </a:pPr>
            <a:r>
              <a:rPr lang="en-US" b="0" i="0" dirty="0">
                <a:solidFill>
                  <a:srgbClr val="374151"/>
                </a:solidFill>
                <a:effectLst/>
                <a:latin typeface="Söhne"/>
              </a:rPr>
              <a:t>Our team is performing a comprehensive data analysis to uncover insights into Social Buzz's top 5 content categories.</a:t>
            </a:r>
          </a:p>
          <a:p>
            <a:pPr lvl="0"/>
            <a:endParaRPr lang="en-US" dirty="0"/>
          </a:p>
          <a:p>
            <a:pPr lvl="0"/>
            <a:r>
              <a:rPr lang="en-US" b="0" i="0" dirty="0">
                <a:solidFill>
                  <a:srgbClr val="374151"/>
                </a:solidFill>
                <a:effectLst/>
                <a:latin typeface="Söhne"/>
              </a:rPr>
              <a:t>Together, we're embarking on an exciting journey to address these challenges and drive Social Buzz's global success.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Dealing with a daily influx of 100,000 posts and a yearly total of 36.5 million unstructured pieces of content presents formidable challenges. </a:t>
            </a:r>
          </a:p>
          <a:p>
            <a:pPr lvl="0"/>
            <a:r>
              <a:rPr lang="en-US" b="0" i="0" dirty="0">
                <a:solidFill>
                  <a:srgbClr val="374151"/>
                </a:solidFill>
                <a:effectLst/>
                <a:latin typeface="Söhne"/>
              </a:rPr>
              <a:t>In today's content-driven digital landscape, success hinges on harnessing this data's potential. </a:t>
            </a:r>
          </a:p>
          <a:p>
            <a:pPr lvl="0"/>
            <a:r>
              <a:rPr lang="en-US" b="0" i="0" dirty="0">
                <a:solidFill>
                  <a:srgbClr val="374151"/>
                </a:solidFill>
                <a:effectLst/>
                <a:latin typeface="Söhne"/>
              </a:rPr>
              <a:t>It's not just about accumulating content; the real treasure lies in comprehending and processing it to deliver a more personalized and engaging user experience. </a:t>
            </a:r>
          </a:p>
          <a:p>
            <a:pPr lvl="0"/>
            <a:r>
              <a:rPr lang="en-US" b="0" i="0" dirty="0">
                <a:solidFill>
                  <a:srgbClr val="374151"/>
                </a:solidFill>
                <a:effectLst/>
                <a:latin typeface="Söhne"/>
              </a:rPr>
              <a:t>Here's where our data analytics expertise shines. </a:t>
            </a:r>
          </a:p>
          <a:p>
            <a:pPr lvl="0"/>
            <a:r>
              <a:rPr lang="en-US" b="0" i="0" dirty="0">
                <a:solidFill>
                  <a:srgbClr val="374151"/>
                </a:solidFill>
                <a:effectLst/>
                <a:latin typeface="Söhne"/>
              </a:rPr>
              <a:t>The insights we've uncovered facilitate the journey of turning data into a powerful production tool at scale. </a:t>
            </a:r>
          </a:p>
          <a:p>
            <a:pPr lvl="0"/>
            <a:r>
              <a:rPr lang="en-US" b="0" i="0" dirty="0">
                <a:solidFill>
                  <a:srgbClr val="374151"/>
                </a:solidFill>
                <a:effectLst/>
                <a:latin typeface="Söhne"/>
              </a:rPr>
              <a:t>Our mission is to guide you on the journey of turning data into a powerful production tool at scale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374151"/>
                </a:solidFill>
                <a:effectLst/>
                <a:latin typeface="Söhne"/>
              </a:rPr>
              <a:t>In terms of our experience, Accenture boasts a robust data analytics practice. Although our team primarily consists of three dedicated individuals, we've achieved remarkable results.</a:t>
            </a:r>
          </a:p>
          <a:p>
            <a:pPr algn="l"/>
            <a:endParaRPr lang="en-US" b="0" i="0" dirty="0">
              <a:solidFill>
                <a:srgbClr val="374151"/>
              </a:solidFill>
              <a:effectLst/>
              <a:latin typeface="Söhne"/>
            </a:endParaRPr>
          </a:p>
          <a:p>
            <a:pPr algn="l"/>
            <a:r>
              <a:rPr lang="en-US" b="0" i="0" dirty="0">
                <a:solidFill>
                  <a:srgbClr val="374151"/>
                </a:solidFill>
                <a:effectLst/>
                <a:latin typeface="Söhne"/>
              </a:rPr>
              <a:t>First, </a:t>
            </a:r>
            <a:r>
              <a:rPr lang="en-US" b="1" i="0" dirty="0">
                <a:solidFill>
                  <a:srgbClr val="374151"/>
                </a:solidFill>
                <a:effectLst/>
                <a:latin typeface="Söhne"/>
              </a:rPr>
              <a:t>Andrew Fleming</a:t>
            </a:r>
            <a:r>
              <a:rPr lang="en-US" b="0" i="0" dirty="0">
                <a:solidFill>
                  <a:srgbClr val="374151"/>
                </a:solidFill>
                <a:effectLst/>
                <a:latin typeface="Söhne"/>
              </a:rPr>
              <a:t>, our Chief Technical Architect, stands out with his profound expertise. He played a pivotal role in steering the team toward producing top-tier data analysis.</a:t>
            </a:r>
          </a:p>
          <a:p>
            <a:pPr algn="l"/>
            <a:endParaRPr lang="en-US" b="0" i="0" dirty="0">
              <a:solidFill>
                <a:srgbClr val="374151"/>
              </a:solidFill>
              <a:effectLst/>
              <a:latin typeface="Söhne"/>
            </a:endParaRPr>
          </a:p>
          <a:p>
            <a:pPr algn="l"/>
            <a:r>
              <a:rPr lang="en-US" b="0" i="0" dirty="0">
                <a:solidFill>
                  <a:srgbClr val="374151"/>
                </a:solidFill>
                <a:effectLst/>
                <a:latin typeface="Söhne"/>
              </a:rPr>
              <a:t>Next, we have </a:t>
            </a:r>
            <a:r>
              <a:rPr lang="en-US" b="1" i="0" dirty="0">
                <a:solidFill>
                  <a:srgbClr val="374151"/>
                </a:solidFill>
                <a:effectLst/>
                <a:latin typeface="Söhne"/>
              </a:rPr>
              <a:t>Marcus </a:t>
            </a:r>
            <a:r>
              <a:rPr lang="en-US" b="1" i="0" dirty="0" err="1">
                <a:solidFill>
                  <a:srgbClr val="374151"/>
                </a:solidFill>
                <a:effectLst/>
                <a:latin typeface="Söhne"/>
              </a:rPr>
              <a:t>Rompton</a:t>
            </a:r>
            <a:r>
              <a:rPr lang="en-US" b="0" i="0" dirty="0">
                <a:solidFill>
                  <a:srgbClr val="374151"/>
                </a:solidFill>
                <a:effectLst/>
                <a:latin typeface="Söhne"/>
              </a:rPr>
              <a:t>, a seasoned data expert who has successfully tackled data challenges for some of the world's largest clients. His focus on data engineering was instrumental to this project's success.</a:t>
            </a:r>
          </a:p>
          <a:p>
            <a:pPr algn="l"/>
            <a:endParaRPr lang="en-US" b="0" i="0" dirty="0">
              <a:solidFill>
                <a:srgbClr val="374151"/>
              </a:solidFill>
              <a:effectLst/>
              <a:latin typeface="Söhne"/>
            </a:endParaRPr>
          </a:p>
          <a:p>
            <a:pPr algn="l"/>
            <a:r>
              <a:rPr lang="en-US" b="0" i="0" dirty="0">
                <a:solidFill>
                  <a:srgbClr val="374151"/>
                </a:solidFill>
                <a:effectLst/>
                <a:latin typeface="Söhne"/>
              </a:rPr>
              <a:t>Lastly, </a:t>
            </a:r>
            <a:r>
              <a:rPr lang="en-US" b="1" i="0" dirty="0" err="1">
                <a:solidFill>
                  <a:srgbClr val="374151"/>
                </a:solidFill>
                <a:effectLst/>
                <a:latin typeface="Söhne"/>
              </a:rPr>
              <a:t>Gourav</a:t>
            </a:r>
            <a:r>
              <a:rPr lang="en-US" b="1" i="0" dirty="0">
                <a:solidFill>
                  <a:srgbClr val="374151"/>
                </a:solidFill>
                <a:effectLst/>
                <a:latin typeface="Söhne"/>
              </a:rPr>
              <a:t> Sinha</a:t>
            </a:r>
            <a:r>
              <a:rPr lang="en-US" b="0" i="0" dirty="0">
                <a:solidFill>
                  <a:srgbClr val="374151"/>
                </a:solidFill>
                <a:effectLst/>
                <a:latin typeface="Söhne"/>
              </a:rPr>
              <a:t>, who played a key role in transforming raw data into valuable business insights, and he taking the responsibilities for leadership, delivered high-quality analyses that drove crucial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374151"/>
                </a:solidFill>
                <a:effectLst/>
                <a:latin typeface="Söhne"/>
              </a:rPr>
              <a:t>From your data, we identified 16 unique post categories, including Animal, Food, Culture, and Sport. </a:t>
            </a:r>
          </a:p>
          <a:p>
            <a:pPr algn="l"/>
            <a:endParaRPr lang="en-US" b="0" i="0" dirty="0">
              <a:solidFill>
                <a:srgbClr val="374151"/>
              </a:solidFill>
              <a:effectLst/>
              <a:latin typeface="Söhne"/>
            </a:endParaRPr>
          </a:p>
          <a:p>
            <a:pPr algn="l"/>
            <a:r>
              <a:rPr lang="en-US" b="0" i="0" dirty="0">
                <a:solidFill>
                  <a:srgbClr val="374151"/>
                </a:solidFill>
                <a:effectLst/>
                <a:latin typeface="Söhne"/>
              </a:rPr>
              <a:t>Notably, there were 1,897 posts in the Animal category, showing a strong affinity for animal-related content as it received the highest reactions.</a:t>
            </a:r>
          </a:p>
          <a:p>
            <a:pPr algn="l"/>
            <a:endParaRPr lang="en-US" b="0" i="0" dirty="0">
              <a:solidFill>
                <a:srgbClr val="374151"/>
              </a:solidFill>
              <a:effectLst/>
              <a:latin typeface="Söhne"/>
            </a:endParaRPr>
          </a:p>
          <a:p>
            <a:pPr algn="l"/>
            <a:r>
              <a:rPr lang="en-US" b="0" i="0" dirty="0">
                <a:solidFill>
                  <a:srgbClr val="374151"/>
                </a:solidFill>
                <a:effectLst/>
                <a:latin typeface="Söhne"/>
              </a:rPr>
              <a:t>Furthermore, we observed that January stands out as the most active posting month, likely due to numerous seasonal holidays and events.</a:t>
            </a:r>
          </a:p>
          <a:p>
            <a:pPr algn="l"/>
            <a:endParaRPr lang="en-US" b="0" i="0" dirty="0">
              <a:solidFill>
                <a:srgbClr val="374151"/>
              </a:solidFill>
              <a:effectLst/>
              <a:latin typeface="Söhne"/>
            </a:endParaRPr>
          </a:p>
          <a:p>
            <a:pPr algn="l"/>
            <a:r>
              <a:rPr lang="en-US" b="0" i="0" dirty="0">
                <a:solidFill>
                  <a:srgbClr val="374151"/>
                </a:solidFill>
                <a:effectLst/>
                <a:latin typeface="Söhne"/>
              </a:rPr>
              <a:t>Now, to address the main question: What are the top 5 most popular post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374151"/>
                </a:solidFill>
                <a:effectLst/>
                <a:latin typeface="Söhne"/>
              </a:rPr>
              <a:t>In our data analysis, we've unveiled valuable insights into the top 5 most popular content categories on Social Buzz by Bar chart. </a:t>
            </a:r>
          </a:p>
          <a:p>
            <a:pPr algn="l"/>
            <a:r>
              <a:rPr lang="en-US" b="0" i="0" dirty="0">
                <a:solidFill>
                  <a:srgbClr val="374151"/>
                </a:solidFill>
                <a:effectLst/>
                <a:latin typeface="Söhne"/>
              </a:rPr>
              <a:t>These categories are a direct reflection of user preferences and engagement patterns. </a:t>
            </a:r>
          </a:p>
          <a:p>
            <a:pPr algn="l"/>
            <a:r>
              <a:rPr lang="en-US" b="0" i="0" dirty="0">
                <a:solidFill>
                  <a:srgbClr val="374151"/>
                </a:solidFill>
                <a:effectLst/>
                <a:latin typeface="Söhne"/>
              </a:rPr>
              <a:t>Topping the chart is 'Animals,' with an impressive score of 74,965, indicating a strong affinity for animal-related content within our community. </a:t>
            </a:r>
          </a:p>
          <a:p>
            <a:pPr algn="l"/>
            <a:r>
              <a:rPr lang="en-US" b="0" i="0" dirty="0">
                <a:solidFill>
                  <a:srgbClr val="374151"/>
                </a:solidFill>
                <a:effectLst/>
                <a:latin typeface="Söhne"/>
              </a:rPr>
              <a:t>It's closely followed by 'Science,' 'Healthy Eating,' 'Technology,' and 'Food,' each with substantial engagement scores.</a:t>
            </a:r>
          </a:p>
          <a:p>
            <a:pPr algn="l"/>
            <a:endParaRPr lang="en-US" b="0" i="0" dirty="0">
              <a:solidFill>
                <a:srgbClr val="374151"/>
              </a:solidFill>
              <a:effectLst/>
              <a:latin typeface="Söhne"/>
            </a:endParaRPr>
          </a:p>
          <a:p>
            <a:pPr algn="l"/>
            <a:r>
              <a:rPr lang="en-US" b="0" i="0" dirty="0">
                <a:solidFill>
                  <a:srgbClr val="374151"/>
                </a:solidFill>
                <a:effectLst/>
                <a:latin typeface="Söhne"/>
              </a:rPr>
              <a:t>This information is invaluable for shaping our content strategy, as it underscores the importance of aligning our offerings with these top-performing categories. By doing so, we can create more relevant and engaging content that speaks directly to our audience's interests and preferences.</a:t>
            </a:r>
          </a:p>
          <a:p>
            <a:pPr algn="l"/>
            <a:r>
              <a:rPr lang="en-US" b="0" i="0" dirty="0">
                <a:solidFill>
                  <a:srgbClr val="374151"/>
                </a:solidFill>
                <a:effectLst/>
                <a:latin typeface="Söhne"/>
              </a:rPr>
              <a:t>Furthermore, the data reveals that 'Animals' not only tops the list but also garners the highest level of reactions and engagement, emphasizing its appeal. 'Science' closely follows, indicating an intellectual curiosity among our users.</a:t>
            </a:r>
          </a:p>
          <a:p>
            <a:pPr algn="l"/>
            <a:endParaRPr lang="en-US" b="0" i="0" dirty="0">
              <a:solidFill>
                <a:srgbClr val="374151"/>
              </a:solidFill>
              <a:effectLst/>
              <a:latin typeface="Söhne"/>
            </a:endParaRPr>
          </a:p>
          <a:p>
            <a:pPr algn="l"/>
            <a:r>
              <a:rPr lang="en-US" b="0" i="0" dirty="0">
                <a:solidFill>
                  <a:srgbClr val="374151"/>
                </a:solidFill>
                <a:effectLst/>
                <a:latin typeface="Söhne"/>
              </a:rPr>
              <a:t>Understanding these preferences allows us to be more responsive and strategic in our content creation, ensuring that our users consistently find value and enjoyment in the content we provide.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16.10.2023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b="0" i="0" dirty="0">
                <a:solidFill>
                  <a:srgbClr val="374151"/>
                </a:solidFill>
                <a:effectLst/>
                <a:latin typeface="Söhne"/>
              </a:rPr>
              <a:t>In the left side pie chart, Our percentage share chart illuminates the distribution of content engagement on Social Buzz. </a:t>
            </a:r>
          </a:p>
          <a:p>
            <a:pPr lvl="0"/>
            <a:r>
              <a:rPr lang="en-US" b="0" i="0" dirty="0">
                <a:solidFill>
                  <a:srgbClr val="374151"/>
                </a:solidFill>
                <a:effectLst/>
                <a:latin typeface="Söhne"/>
              </a:rPr>
              <a:t>'Animals' lead with 21.36%, followed closely by 'Science' at 20.28%, 'Healthy Eating' at 19.76%, 'Technology' at 19.59%, and 'Food' at 19.00%. </a:t>
            </a:r>
          </a:p>
          <a:p>
            <a:pPr lvl="0"/>
            <a:r>
              <a:rPr lang="en-US" b="0" i="0" dirty="0">
                <a:solidFill>
                  <a:srgbClr val="374151"/>
                </a:solidFill>
                <a:effectLst/>
                <a:latin typeface="Söhne"/>
              </a:rPr>
              <a:t>These percentages unveil user preferences, highlighting 'Animals' as the top category. </a:t>
            </a:r>
          </a:p>
          <a:p>
            <a:pPr lvl="0"/>
            <a:r>
              <a:rPr lang="en-US" b="0" i="0" dirty="0">
                <a:solidFill>
                  <a:srgbClr val="374151"/>
                </a:solidFill>
                <a:effectLst/>
                <a:latin typeface="Söhne"/>
              </a:rPr>
              <a:t>This data informs our content strategy, ensuring we deliver engaging and tailored material, and underscores the importance of adapting to evolving user interests.</a:t>
            </a:r>
          </a:p>
          <a:p>
            <a:pPr lvl="0"/>
            <a:endParaRPr lang="en-US" b="0" i="0" dirty="0">
              <a:solidFill>
                <a:srgbClr val="374151"/>
              </a:solidFill>
              <a:effectLst/>
              <a:latin typeface="Söhne"/>
            </a:endParaRPr>
          </a:p>
          <a:p>
            <a:pPr lvl="0"/>
            <a:r>
              <a:rPr lang="en-US" b="0" i="0" dirty="0">
                <a:solidFill>
                  <a:srgbClr val="374151"/>
                </a:solidFill>
                <a:effectLst/>
                <a:latin typeface="Söhne"/>
              </a:rPr>
              <a:t>In the Right side pie chart shows, the percentage share chart unveils the distribution of content engagement by type on Social Buzz. </a:t>
            </a:r>
          </a:p>
          <a:p>
            <a:pPr lvl="0"/>
            <a:r>
              <a:rPr lang="en-US" b="0" i="0" dirty="0">
                <a:solidFill>
                  <a:srgbClr val="374151"/>
                </a:solidFill>
                <a:effectLst/>
                <a:latin typeface="Söhne"/>
              </a:rPr>
              <a:t>Photos lead with 27.00%, closely followed by GIFs at 24.47%, videos at 25.31%, and audio at 23.22%. </a:t>
            </a:r>
          </a:p>
          <a:p>
            <a:pPr lvl="0"/>
            <a:r>
              <a:rPr lang="en-US" b="0" i="0" dirty="0">
                <a:solidFill>
                  <a:srgbClr val="374151"/>
                </a:solidFill>
                <a:effectLst/>
                <a:latin typeface="Söhne"/>
              </a:rPr>
              <a:t>Notably, the data illustrates a relatively balanced engagement across all content types, indicating a diverse and evenly shared user interest.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12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GM"/>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36983" y="529656"/>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43413" y="2865706"/>
            <a:ext cx="5482998" cy="4036874"/>
          </a:xfrm>
          <a:prstGeom prst="rect">
            <a:avLst/>
          </a:prstGeom>
        </p:spPr>
        <p:txBody>
          <a:bodyPr lIns="0" tIns="0" rIns="0" bIns="0" rtlCol="0" anchor="t">
            <a:spAutoFit/>
          </a:bodyPr>
          <a:lstStyle/>
          <a:p>
            <a:pPr algn="ctr">
              <a:lnSpc>
                <a:spcPts val="11059"/>
              </a:lnSpc>
            </a:pPr>
            <a:r>
              <a:rPr lang="en-US" sz="10533" b="1" spc="-105" dirty="0">
                <a:solidFill>
                  <a:srgbClr val="FFFFFF"/>
                </a:solidFill>
              </a:rPr>
              <a:t>Data Analysis</a:t>
            </a:r>
          </a:p>
          <a:p>
            <a:pPr algn="ctr">
              <a:lnSpc>
                <a:spcPts val="11059"/>
              </a:lnSpc>
            </a:pPr>
            <a:endParaRPr lang="en-US" sz="4000" b="1" spc="-105" dirty="0">
              <a:solidFill>
                <a:srgbClr val="FFFFFF"/>
              </a:solidFill>
              <a:latin typeface="Gill Sans MT" panose="020B05020201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GM"/>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4D842189-4C66-2BBE-68C4-2D2C0F4A25D4}"/>
              </a:ext>
            </a:extLst>
          </p:cNvPr>
          <p:cNvGraphicFramePr>
            <a:graphicFrameLocks/>
          </p:cNvGraphicFramePr>
          <p:nvPr>
            <p:extLst>
              <p:ext uri="{D42A27DB-BD31-4B8C-83A1-F6EECF244321}">
                <p14:modId xmlns:p14="http://schemas.microsoft.com/office/powerpoint/2010/main" val="1780036865"/>
              </p:ext>
            </p:extLst>
          </p:nvPr>
        </p:nvGraphicFramePr>
        <p:xfrm>
          <a:off x="2380386" y="2113125"/>
          <a:ext cx="15422506" cy="6639422"/>
        </p:xfrm>
        <a:graphic>
          <a:graphicData uri="http://schemas.openxmlformats.org/drawingml/2006/chart">
            <c:chart xmlns:c="http://schemas.openxmlformats.org/drawingml/2006/chart" xmlns:r="http://schemas.openxmlformats.org/officeDocument/2006/relationships" r:id="rId7"/>
          </a:graphicData>
        </a:graphic>
      </p:graphicFrame>
      <p:sp>
        <p:nvSpPr>
          <p:cNvPr id="29" name="TextBox 28">
            <a:extLst>
              <a:ext uri="{FF2B5EF4-FFF2-40B4-BE49-F238E27FC236}">
                <a16:creationId xmlns:a16="http://schemas.microsoft.com/office/drawing/2014/main" id="{E5B9D200-021B-35AD-58F9-2C901629C84A}"/>
              </a:ext>
            </a:extLst>
          </p:cNvPr>
          <p:cNvSpPr txBox="1"/>
          <p:nvPr/>
        </p:nvSpPr>
        <p:spPr>
          <a:xfrm>
            <a:off x="6604445" y="1425313"/>
            <a:ext cx="8215777" cy="646331"/>
          </a:xfrm>
          <a:prstGeom prst="rect">
            <a:avLst/>
          </a:prstGeom>
          <a:noFill/>
        </p:spPr>
        <p:txBody>
          <a:bodyPr wrap="square">
            <a:spAutoFit/>
          </a:bodyPr>
          <a:lstStyle/>
          <a:p>
            <a:r>
              <a:rPr lang="en-US" sz="3600" dirty="0">
                <a:latin typeface="+mj-lt"/>
              </a:rPr>
              <a:t>Monthly Trend of Post Reactions</a:t>
            </a:r>
          </a:p>
        </p:txBody>
      </p:sp>
    </p:spTree>
    <p:extLst>
      <p:ext uri="{BB962C8B-B14F-4D97-AF65-F5344CB8AC3E}">
        <p14:creationId xmlns:p14="http://schemas.microsoft.com/office/powerpoint/2010/main" val="36388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70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9" name="TextBox 18">
            <a:extLst>
              <a:ext uri="{FF2B5EF4-FFF2-40B4-BE49-F238E27FC236}">
                <a16:creationId xmlns:a16="http://schemas.microsoft.com/office/drawing/2014/main" id="{33A04621-9D6E-B14D-A8BA-4DAB7C830499}"/>
              </a:ext>
            </a:extLst>
          </p:cNvPr>
          <p:cNvSpPr txBox="1"/>
          <p:nvPr/>
        </p:nvSpPr>
        <p:spPr>
          <a:xfrm>
            <a:off x="11201400" y="1638035"/>
            <a:ext cx="6934201" cy="1384995"/>
          </a:xfrm>
          <a:prstGeom prst="rect">
            <a:avLst/>
          </a:prstGeom>
          <a:noFill/>
        </p:spPr>
        <p:txBody>
          <a:bodyPr wrap="square">
            <a:spAutoFit/>
          </a:bodyPr>
          <a:lstStyle/>
          <a:p>
            <a:r>
              <a:rPr lang="en-US" sz="2800" b="0" i="0" dirty="0">
                <a:solidFill>
                  <a:srgbClr val="374151"/>
                </a:solidFill>
                <a:effectLst/>
                <a:latin typeface="Söhne"/>
              </a:rPr>
              <a:t>User preference for 'Animals' and 'Science' reflects a strong attraction to 'real-life' and 'factual' content.</a:t>
            </a:r>
            <a:endParaRPr lang="en-GM" sz="2800" dirty="0"/>
          </a:p>
        </p:txBody>
      </p:sp>
      <p:sp>
        <p:nvSpPr>
          <p:cNvPr id="27" name="TextBox 26">
            <a:extLst>
              <a:ext uri="{FF2B5EF4-FFF2-40B4-BE49-F238E27FC236}">
                <a16:creationId xmlns:a16="http://schemas.microsoft.com/office/drawing/2014/main" id="{5F7C6232-8A77-36A2-28EC-45C092BC8450}"/>
              </a:ext>
            </a:extLst>
          </p:cNvPr>
          <p:cNvSpPr txBox="1"/>
          <p:nvPr/>
        </p:nvSpPr>
        <p:spPr>
          <a:xfrm>
            <a:off x="11201399" y="4451002"/>
            <a:ext cx="6934201" cy="1384995"/>
          </a:xfrm>
          <a:prstGeom prst="rect">
            <a:avLst/>
          </a:prstGeom>
          <a:noFill/>
        </p:spPr>
        <p:txBody>
          <a:bodyPr wrap="square">
            <a:spAutoFit/>
          </a:bodyPr>
          <a:lstStyle/>
          <a:p>
            <a:r>
              <a:rPr lang="en-US" sz="2800" b="0" i="0" dirty="0">
                <a:solidFill>
                  <a:srgbClr val="374151"/>
                </a:solidFill>
                <a:effectLst/>
                <a:latin typeface="Söhne"/>
              </a:rPr>
              <a:t>Food' and 'Animals' popularity offer opportunities for campaigns with health brands to boost user engagement.</a:t>
            </a:r>
            <a:endParaRPr lang="en-GM" sz="2800" dirty="0"/>
          </a:p>
        </p:txBody>
      </p:sp>
      <p:sp>
        <p:nvSpPr>
          <p:cNvPr id="29" name="TextBox 28">
            <a:extLst>
              <a:ext uri="{FF2B5EF4-FFF2-40B4-BE49-F238E27FC236}">
                <a16:creationId xmlns:a16="http://schemas.microsoft.com/office/drawing/2014/main" id="{C3B1B840-84FC-DE76-F5A0-3EA8E9D928B0}"/>
              </a:ext>
            </a:extLst>
          </p:cNvPr>
          <p:cNvSpPr txBox="1"/>
          <p:nvPr/>
        </p:nvSpPr>
        <p:spPr>
          <a:xfrm>
            <a:off x="11201399" y="6768091"/>
            <a:ext cx="6934201" cy="1815882"/>
          </a:xfrm>
          <a:prstGeom prst="rect">
            <a:avLst/>
          </a:prstGeom>
          <a:noFill/>
        </p:spPr>
        <p:txBody>
          <a:bodyPr wrap="square">
            <a:spAutoFit/>
          </a:bodyPr>
          <a:lstStyle/>
          <a:p>
            <a:r>
              <a:rPr lang="en-US" sz="2800" b="0" i="0" dirty="0">
                <a:solidFill>
                  <a:srgbClr val="374151"/>
                </a:solidFill>
                <a:effectLst/>
                <a:latin typeface="Söhne"/>
              </a:rPr>
              <a:t>This preliminary analysis provides valuable insights, but it's time to transition to large-scale, real-time business understanding. We are well-prepared to assist you in this journey</a:t>
            </a:r>
            <a:endParaRPr lang="en-GM"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chemeClr val="accent3">
                    <a:lumMod val="50000"/>
                  </a:schemeClr>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GM"/>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chemeClr val="accent3">
                    <a:lumMod val="50000"/>
                  </a:schemeClr>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12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809296" y="3298170"/>
            <a:ext cx="8893618" cy="4651037"/>
            <a:chOff x="-1242621" y="-1196142"/>
            <a:chExt cx="11858157" cy="6201382"/>
          </a:xfrm>
        </p:grpSpPr>
        <p:sp>
          <p:nvSpPr>
            <p:cNvPr id="3" name="TextBox 3"/>
            <p:cNvSpPr txBox="1"/>
            <p:nvPr/>
          </p:nvSpPr>
          <p:spPr>
            <a:xfrm>
              <a:off x="-1242621" y="-1196142"/>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949054" y="2235251"/>
              <a:ext cx="11564590" cy="2769989"/>
            </a:xfrm>
            <a:prstGeom prst="rect">
              <a:avLst/>
            </a:prstGeom>
          </p:spPr>
          <p:txBody>
            <a:bodyPr lIns="0" tIns="0" rIns="0" bIns="0" rtlCol="0" anchor="t">
              <a:spAutoFit/>
            </a:bodyPr>
            <a:lstStyle/>
            <a:p>
              <a:pPr>
                <a:lnSpc>
                  <a:spcPts val="2660"/>
                </a:lnSpc>
              </a:pPr>
              <a:r>
                <a:rPr lang="en-US" sz="2800" spc="-19" dirty="0">
                  <a:solidFill>
                    <a:srgbClr val="000000"/>
                  </a:solidFill>
                  <a:latin typeface="Graphik Regular" panose="020B0503030202060203" pitchFamily="34" charset="0"/>
                </a:rPr>
                <a:t>Project recap</a:t>
              </a:r>
            </a:p>
            <a:p>
              <a:pPr>
                <a:lnSpc>
                  <a:spcPts val="2660"/>
                </a:lnSpc>
              </a:pPr>
              <a:r>
                <a:rPr lang="en-US" sz="2800" spc="-19" dirty="0">
                  <a:solidFill>
                    <a:srgbClr val="000000"/>
                  </a:solidFill>
                  <a:latin typeface="Graphik Regular" panose="020B0503030202060203" pitchFamily="34" charset="0"/>
                </a:rPr>
                <a:t>Problem</a:t>
              </a:r>
            </a:p>
            <a:p>
              <a:pPr>
                <a:lnSpc>
                  <a:spcPts val="2660"/>
                </a:lnSpc>
              </a:pPr>
              <a:r>
                <a:rPr lang="en-US" sz="2800" spc="-19" dirty="0">
                  <a:solidFill>
                    <a:srgbClr val="000000"/>
                  </a:solidFill>
                  <a:latin typeface="Graphik Regular" panose="020B0503030202060203" pitchFamily="34" charset="0"/>
                </a:rPr>
                <a:t>The Analytics team</a:t>
              </a:r>
            </a:p>
            <a:p>
              <a:pPr>
                <a:lnSpc>
                  <a:spcPts val="2660"/>
                </a:lnSpc>
              </a:pPr>
              <a:r>
                <a:rPr lang="en-US" sz="2800" spc="-19" dirty="0">
                  <a:solidFill>
                    <a:srgbClr val="000000"/>
                  </a:solidFill>
                  <a:latin typeface="Graphik Regular" panose="020B0503030202060203" pitchFamily="34" charset="0"/>
                </a:rPr>
                <a:t>Process</a:t>
              </a:r>
            </a:p>
            <a:p>
              <a:pPr>
                <a:lnSpc>
                  <a:spcPts val="2660"/>
                </a:lnSpc>
              </a:pPr>
              <a:r>
                <a:rPr lang="en-US" sz="2800" spc="-19" dirty="0">
                  <a:solidFill>
                    <a:srgbClr val="000000"/>
                  </a:solidFill>
                  <a:latin typeface="Graphik Regular" panose="020B0503030202060203" pitchFamily="34" charset="0"/>
                </a:rPr>
                <a:t>Insights</a:t>
              </a:r>
            </a:p>
            <a:p>
              <a:pPr>
                <a:lnSpc>
                  <a:spcPts val="2660"/>
                </a:lnSpc>
              </a:pPr>
              <a:r>
                <a:rPr lang="en-US" sz="28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17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accent3">
              <a:lumMod val="40000"/>
              <a:lumOff val="60000"/>
            </a:schemeClr>
          </a:solidFill>
        </p:spPr>
        <p:txBody>
          <a:bodyPr/>
          <a:lstStyle/>
          <a:p>
            <a:endParaRPr lang="en-GM"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2638B210-B1A6-5339-BEF2-7ABABF7670D3}"/>
              </a:ext>
            </a:extLst>
          </p:cNvPr>
          <p:cNvSpPr txBox="1"/>
          <p:nvPr/>
        </p:nvSpPr>
        <p:spPr>
          <a:xfrm>
            <a:off x="8719948" y="2941116"/>
            <a:ext cx="7434451" cy="3970318"/>
          </a:xfrm>
          <a:prstGeom prst="rect">
            <a:avLst/>
          </a:prstGeom>
          <a:noFill/>
        </p:spPr>
        <p:txBody>
          <a:bodyPr wrap="square" rtlCol="0">
            <a:spAutoFit/>
          </a:bodyPr>
          <a:lstStyle/>
          <a:p>
            <a:r>
              <a:rPr lang="en-US" sz="2800" i="0" dirty="0">
                <a:solidFill>
                  <a:schemeClr val="tx1">
                    <a:lumMod val="95000"/>
                    <a:lumOff val="5000"/>
                  </a:schemeClr>
                </a:solidFill>
                <a:effectLst/>
              </a:rPr>
              <a:t>Social Buzz is a rapidly expanding technology unicorn that needs to adapt swiftly to its global scale. Accenture has initiated a 3-month Proof of Concept (POC) with a focus on the following tasks:</a:t>
            </a:r>
          </a:p>
          <a:p>
            <a:endParaRPr lang="en-US" sz="2800" dirty="0">
              <a:solidFill>
                <a:schemeClr val="tx1">
                  <a:lumMod val="95000"/>
                  <a:lumOff val="5000"/>
                </a:schemeClr>
              </a:solidFill>
            </a:endParaRPr>
          </a:p>
          <a:p>
            <a:pPr marL="342900" indent="-342900">
              <a:buFont typeface="Arial" panose="020B0604020202020204" pitchFamily="34" charset="0"/>
              <a:buChar char="•"/>
            </a:pPr>
            <a:r>
              <a:rPr lang="en-US" sz="2800" b="1" dirty="0"/>
              <a:t>An audit of Social Buzz’s  big data practice </a:t>
            </a:r>
          </a:p>
          <a:p>
            <a:pPr marL="342900" indent="-342900">
              <a:buFont typeface="Arial" panose="020B0604020202020204" pitchFamily="34" charset="0"/>
              <a:buChar char="•"/>
            </a:pPr>
            <a:r>
              <a:rPr lang="en-US" sz="2800" b="1" dirty="0"/>
              <a:t>Recommendations for a successful IPO</a:t>
            </a:r>
          </a:p>
          <a:p>
            <a:pPr marL="342900" indent="-342900">
              <a:buFont typeface="Arial" panose="020B0604020202020204" pitchFamily="34" charset="0"/>
              <a:buChar char="•"/>
            </a:pPr>
            <a:r>
              <a:rPr lang="en-US" sz="2800" b="1" dirty="0"/>
              <a:t>Analysis to find Social Buzz’s top 5 most popular categories of content</a:t>
            </a:r>
            <a:endParaRPr lang="en-I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chemeClr val="accent3">
              <a:lumMod val="75000"/>
            </a:schemeClr>
          </a:solidFill>
          <a:ln>
            <a:solidFill>
              <a:srgbClr val="A100FF"/>
            </a:solidFill>
          </a:ln>
        </p:spPr>
        <p:txBody>
          <a:bodyPr/>
          <a:lstStyle/>
          <a:p>
            <a:endParaRPr lang="en-US" sz="1800" dirty="0">
              <a:solidFill>
                <a:schemeClr val="bg1"/>
              </a:solidFill>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47D7C13-BF67-FA05-71B1-5AC4483CE72F}"/>
              </a:ext>
            </a:extLst>
          </p:cNvPr>
          <p:cNvSpPr txBox="1"/>
          <p:nvPr/>
        </p:nvSpPr>
        <p:spPr>
          <a:xfrm>
            <a:off x="2759087" y="5416314"/>
            <a:ext cx="6097519" cy="523220"/>
          </a:xfrm>
          <a:prstGeom prst="rect">
            <a:avLst/>
          </a:prstGeom>
          <a:noFill/>
        </p:spPr>
        <p:txBody>
          <a:bodyPr wrap="square" rtlCol="0">
            <a:spAutoFit/>
          </a:bodyPr>
          <a:lstStyle/>
          <a:p>
            <a:r>
              <a:rPr lang="en-US" sz="2800" dirty="0">
                <a:solidFill>
                  <a:schemeClr val="bg1"/>
                </a:solidFill>
              </a:rPr>
              <a:t>Over 100,000 posts per day</a:t>
            </a:r>
          </a:p>
        </p:txBody>
      </p:sp>
      <p:sp>
        <p:nvSpPr>
          <p:cNvPr id="23" name="TextBox 22">
            <a:extLst>
              <a:ext uri="{FF2B5EF4-FFF2-40B4-BE49-F238E27FC236}">
                <a16:creationId xmlns:a16="http://schemas.microsoft.com/office/drawing/2014/main" id="{42D97478-E927-7E07-1AFD-27AC5DFCAB19}"/>
              </a:ext>
            </a:extLst>
          </p:cNvPr>
          <p:cNvSpPr txBox="1"/>
          <p:nvPr/>
        </p:nvSpPr>
        <p:spPr>
          <a:xfrm>
            <a:off x="2759086" y="6248419"/>
            <a:ext cx="6097519" cy="3108543"/>
          </a:xfrm>
          <a:prstGeom prst="rect">
            <a:avLst/>
          </a:prstGeom>
          <a:noFill/>
        </p:spPr>
        <p:txBody>
          <a:bodyPr wrap="square" rtlCol="0">
            <a:spAutoFit/>
          </a:bodyPr>
          <a:lstStyle/>
          <a:p>
            <a:r>
              <a:rPr lang="en-US" sz="2800" dirty="0">
                <a:solidFill>
                  <a:schemeClr val="bg1"/>
                </a:solidFill>
              </a:rPr>
              <a:t>Over 36,500,000 posts per year</a:t>
            </a:r>
          </a:p>
          <a:p>
            <a:endParaRPr lang="en-US" sz="2800" dirty="0">
              <a:solidFill>
                <a:schemeClr val="bg1"/>
              </a:solidFill>
            </a:endParaRPr>
          </a:p>
          <a:p>
            <a:r>
              <a:rPr lang="en-US" sz="2800" dirty="0">
                <a:solidFill>
                  <a:schemeClr val="bg1"/>
                </a:solidFill>
                <a:latin typeface="Söhne"/>
              </a:rPr>
              <a:t>T</a:t>
            </a:r>
            <a:r>
              <a:rPr lang="en-US" sz="2800" b="0" i="0" dirty="0">
                <a:solidFill>
                  <a:schemeClr val="bg1"/>
                </a:solidFill>
                <a:effectLst/>
                <a:latin typeface="Söhne"/>
              </a:rPr>
              <a:t>he challenge lies in harnessing this vast data resource effectively. </a:t>
            </a:r>
          </a:p>
          <a:p>
            <a:r>
              <a:rPr lang="en-US" sz="2800" b="0" i="0" dirty="0">
                <a:solidFill>
                  <a:schemeClr val="bg1"/>
                </a:solidFill>
                <a:effectLst/>
                <a:latin typeface="Söhne"/>
              </a:rPr>
              <a:t>The goal is to analyze and identify Social Buzz's top 5 most popular content categories for strategic leverage.</a:t>
            </a:r>
            <a:endParaRPr lang="en-US" sz="2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noFill/>
        </p:spPr>
        <p:txBody>
          <a:bodyPr/>
          <a:lstStyle/>
          <a:p>
            <a:endParaRPr lang="en-GM"/>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M"/>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GM"/>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M"/>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M"/>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6253EAAB-566E-DB95-8617-C62354E4E041}"/>
              </a:ext>
            </a:extLst>
          </p:cNvPr>
          <p:cNvSpPr txBox="1"/>
          <p:nvPr/>
        </p:nvSpPr>
        <p:spPr>
          <a:xfrm>
            <a:off x="14325600" y="1270731"/>
            <a:ext cx="3455677" cy="1538883"/>
          </a:xfrm>
          <a:prstGeom prst="rect">
            <a:avLst/>
          </a:prstGeom>
          <a:noFill/>
        </p:spPr>
        <p:txBody>
          <a:bodyPr wrap="square" rtlCol="0">
            <a:spAutoFit/>
          </a:bodyPr>
          <a:lstStyle/>
          <a:p>
            <a:r>
              <a:rPr lang="en-US" sz="2400" b="1" dirty="0"/>
              <a:t>ANDREW FLEMING</a:t>
            </a:r>
          </a:p>
          <a:p>
            <a:r>
              <a:rPr lang="en-US" sz="2400" b="1" dirty="0"/>
              <a:t>Chief </a:t>
            </a:r>
            <a:r>
              <a:rPr lang="en-US" sz="2800" b="1" dirty="0"/>
              <a:t>Technology</a:t>
            </a:r>
            <a:r>
              <a:rPr lang="en-US" sz="2400" b="1" dirty="0"/>
              <a:t> Architect</a:t>
            </a:r>
            <a:endParaRPr lang="en-IN" sz="2400" b="1" dirty="0"/>
          </a:p>
          <a:p>
            <a:endParaRPr lang="en-GM" dirty="0"/>
          </a:p>
        </p:txBody>
      </p:sp>
      <p:sp>
        <p:nvSpPr>
          <p:cNvPr id="34" name="TextBox 33">
            <a:extLst>
              <a:ext uri="{FF2B5EF4-FFF2-40B4-BE49-F238E27FC236}">
                <a16:creationId xmlns:a16="http://schemas.microsoft.com/office/drawing/2014/main" id="{B999F94F-2C50-EF96-80E4-F8B4B5DE05E2}"/>
              </a:ext>
            </a:extLst>
          </p:cNvPr>
          <p:cNvSpPr txBox="1"/>
          <p:nvPr/>
        </p:nvSpPr>
        <p:spPr>
          <a:xfrm>
            <a:off x="14325600" y="4417283"/>
            <a:ext cx="3200400" cy="830997"/>
          </a:xfrm>
          <a:prstGeom prst="rect">
            <a:avLst/>
          </a:prstGeom>
          <a:noFill/>
        </p:spPr>
        <p:txBody>
          <a:bodyPr wrap="square">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6" name="TextBox 35">
            <a:extLst>
              <a:ext uri="{FF2B5EF4-FFF2-40B4-BE49-F238E27FC236}">
                <a16:creationId xmlns:a16="http://schemas.microsoft.com/office/drawing/2014/main" id="{EA997328-4C68-088C-BF39-65313A6E2BF4}"/>
              </a:ext>
            </a:extLst>
          </p:cNvPr>
          <p:cNvSpPr txBox="1"/>
          <p:nvPr/>
        </p:nvSpPr>
        <p:spPr>
          <a:xfrm>
            <a:off x="14325599" y="7421293"/>
            <a:ext cx="3455677" cy="954107"/>
          </a:xfrm>
          <a:prstGeom prst="rect">
            <a:avLst/>
          </a:prstGeom>
          <a:noFill/>
        </p:spPr>
        <p:txBody>
          <a:bodyPr wrap="square">
            <a:spAutoFit/>
          </a:bodyPr>
          <a:lstStyle/>
          <a:p>
            <a:r>
              <a:rPr lang="en-US" sz="2800" b="1" dirty="0"/>
              <a:t>BALASUBRAMANIYAN</a:t>
            </a:r>
          </a:p>
          <a:p>
            <a:r>
              <a:rPr lang="en-US" sz="2800" b="1" dirty="0"/>
              <a:t>Data Analyst</a:t>
            </a:r>
            <a:endParaRPr lang="en-IN" sz="2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M"/>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M"/>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M"/>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M"/>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M"/>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chemeClr val="accent3">
                    <a:lumMod val="50000"/>
                  </a:schemeClr>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77B1F6A7-848D-E053-2FE0-FD375BC6AF9D}"/>
              </a:ext>
            </a:extLst>
          </p:cNvPr>
          <p:cNvSpPr txBox="1"/>
          <p:nvPr/>
        </p:nvSpPr>
        <p:spPr>
          <a:xfrm>
            <a:off x="6769164" y="3027414"/>
            <a:ext cx="3259085" cy="646331"/>
          </a:xfrm>
          <a:prstGeom prst="rect">
            <a:avLst/>
          </a:prstGeom>
          <a:noFill/>
        </p:spPr>
        <p:txBody>
          <a:bodyPr wrap="square">
            <a:spAutoFit/>
          </a:bodyPr>
          <a:lstStyle/>
          <a:p>
            <a:r>
              <a:rPr lang="en-US" sz="3600" dirty="0">
                <a:solidFill>
                  <a:schemeClr val="tx1">
                    <a:lumMod val="95000"/>
                    <a:lumOff val="5000"/>
                  </a:schemeClr>
                </a:solidFill>
              </a:rPr>
              <a:t>Data Cleaning</a:t>
            </a:r>
            <a:endParaRPr lang="en-GM" sz="3600" dirty="0">
              <a:solidFill>
                <a:schemeClr val="tx1">
                  <a:lumMod val="95000"/>
                  <a:lumOff val="5000"/>
                </a:schemeClr>
              </a:solidFill>
            </a:endParaRPr>
          </a:p>
        </p:txBody>
      </p:sp>
      <p:sp>
        <p:nvSpPr>
          <p:cNvPr id="41" name="TextBox 40">
            <a:extLst>
              <a:ext uri="{FF2B5EF4-FFF2-40B4-BE49-F238E27FC236}">
                <a16:creationId xmlns:a16="http://schemas.microsoft.com/office/drawing/2014/main" id="{D52A9928-FFB2-70FB-D6AF-7C8AFE70C6F2}"/>
              </a:ext>
            </a:extLst>
          </p:cNvPr>
          <p:cNvSpPr txBox="1"/>
          <p:nvPr/>
        </p:nvSpPr>
        <p:spPr>
          <a:xfrm>
            <a:off x="4789532" y="1529498"/>
            <a:ext cx="4204272" cy="646331"/>
          </a:xfrm>
          <a:prstGeom prst="rect">
            <a:avLst/>
          </a:prstGeom>
          <a:noFill/>
        </p:spPr>
        <p:txBody>
          <a:bodyPr wrap="square">
            <a:spAutoFit/>
          </a:bodyPr>
          <a:lstStyle/>
          <a:p>
            <a:r>
              <a:rPr lang="en-US" sz="3600" dirty="0">
                <a:solidFill>
                  <a:schemeClr val="tx1">
                    <a:lumMod val="95000"/>
                    <a:lumOff val="5000"/>
                  </a:schemeClr>
                </a:solidFill>
              </a:rPr>
              <a:t>Understanding</a:t>
            </a:r>
            <a:r>
              <a:rPr lang="en-US" sz="3600" dirty="0">
                <a:solidFill>
                  <a:schemeClr val="bg1"/>
                </a:solidFill>
              </a:rPr>
              <a:t>  </a:t>
            </a:r>
            <a:r>
              <a:rPr lang="en-US" sz="3600" dirty="0">
                <a:solidFill>
                  <a:schemeClr val="tx1">
                    <a:lumMod val="95000"/>
                    <a:lumOff val="5000"/>
                  </a:schemeClr>
                </a:solidFill>
              </a:rPr>
              <a:t>Data</a:t>
            </a:r>
            <a:endParaRPr lang="en-GM" sz="3600" dirty="0">
              <a:solidFill>
                <a:schemeClr val="tx1">
                  <a:lumMod val="95000"/>
                  <a:lumOff val="5000"/>
                </a:schemeClr>
              </a:solidFill>
            </a:endParaRPr>
          </a:p>
        </p:txBody>
      </p:sp>
      <p:sp>
        <p:nvSpPr>
          <p:cNvPr id="42" name="TextBox 41">
            <a:extLst>
              <a:ext uri="{FF2B5EF4-FFF2-40B4-BE49-F238E27FC236}">
                <a16:creationId xmlns:a16="http://schemas.microsoft.com/office/drawing/2014/main" id="{1270F47C-50F9-7E6B-5460-32B6353A2E4D}"/>
              </a:ext>
            </a:extLst>
          </p:cNvPr>
          <p:cNvSpPr txBox="1"/>
          <p:nvPr/>
        </p:nvSpPr>
        <p:spPr>
          <a:xfrm>
            <a:off x="8416671" y="4678929"/>
            <a:ext cx="3259085" cy="646331"/>
          </a:xfrm>
          <a:prstGeom prst="rect">
            <a:avLst/>
          </a:prstGeom>
          <a:noFill/>
        </p:spPr>
        <p:txBody>
          <a:bodyPr wrap="square">
            <a:spAutoFit/>
          </a:bodyPr>
          <a:lstStyle/>
          <a:p>
            <a:r>
              <a:rPr lang="en-US" sz="3600" dirty="0">
                <a:solidFill>
                  <a:schemeClr val="tx1">
                    <a:lumMod val="95000"/>
                    <a:lumOff val="5000"/>
                  </a:schemeClr>
                </a:solidFill>
              </a:rPr>
              <a:t>Data Modelling</a:t>
            </a:r>
            <a:endParaRPr lang="en-GM" sz="3600" dirty="0">
              <a:solidFill>
                <a:schemeClr val="tx1">
                  <a:lumMod val="95000"/>
                  <a:lumOff val="5000"/>
                </a:schemeClr>
              </a:solidFill>
            </a:endParaRPr>
          </a:p>
        </p:txBody>
      </p:sp>
      <p:sp>
        <p:nvSpPr>
          <p:cNvPr id="43" name="TextBox 42">
            <a:extLst>
              <a:ext uri="{FF2B5EF4-FFF2-40B4-BE49-F238E27FC236}">
                <a16:creationId xmlns:a16="http://schemas.microsoft.com/office/drawing/2014/main" id="{FB3934AC-63FA-EF2D-3F76-0DC51AE8D59B}"/>
              </a:ext>
            </a:extLst>
          </p:cNvPr>
          <p:cNvSpPr txBox="1"/>
          <p:nvPr/>
        </p:nvSpPr>
        <p:spPr>
          <a:xfrm>
            <a:off x="10108223" y="6341542"/>
            <a:ext cx="3259085" cy="646331"/>
          </a:xfrm>
          <a:prstGeom prst="rect">
            <a:avLst/>
          </a:prstGeom>
          <a:noFill/>
        </p:spPr>
        <p:txBody>
          <a:bodyPr wrap="square">
            <a:spAutoFit/>
          </a:bodyPr>
          <a:lstStyle/>
          <a:p>
            <a:r>
              <a:rPr lang="en-US" sz="3600" dirty="0">
                <a:solidFill>
                  <a:schemeClr val="tx1">
                    <a:lumMod val="95000"/>
                    <a:lumOff val="5000"/>
                  </a:schemeClr>
                </a:solidFill>
              </a:rPr>
              <a:t>Data Analysis</a:t>
            </a:r>
            <a:endParaRPr lang="en-GM" sz="3600" dirty="0">
              <a:solidFill>
                <a:schemeClr val="tx1">
                  <a:lumMod val="95000"/>
                  <a:lumOff val="5000"/>
                </a:schemeClr>
              </a:solidFill>
            </a:endParaRPr>
          </a:p>
        </p:txBody>
      </p:sp>
      <p:sp>
        <p:nvSpPr>
          <p:cNvPr id="44" name="TextBox 43">
            <a:extLst>
              <a:ext uri="{FF2B5EF4-FFF2-40B4-BE49-F238E27FC236}">
                <a16:creationId xmlns:a16="http://schemas.microsoft.com/office/drawing/2014/main" id="{AC1EF8DD-E443-AE6C-258C-F08A084C5A76}"/>
              </a:ext>
            </a:extLst>
          </p:cNvPr>
          <p:cNvSpPr txBox="1"/>
          <p:nvPr/>
        </p:nvSpPr>
        <p:spPr>
          <a:xfrm>
            <a:off x="11939979" y="7975777"/>
            <a:ext cx="3259085" cy="646331"/>
          </a:xfrm>
          <a:prstGeom prst="rect">
            <a:avLst/>
          </a:prstGeom>
          <a:noFill/>
        </p:spPr>
        <p:txBody>
          <a:bodyPr wrap="square">
            <a:spAutoFit/>
          </a:bodyPr>
          <a:lstStyle/>
          <a:p>
            <a:r>
              <a:rPr lang="en-US" sz="3600" dirty="0">
                <a:solidFill>
                  <a:schemeClr val="tx1">
                    <a:lumMod val="95000"/>
                    <a:lumOff val="5000"/>
                  </a:schemeClr>
                </a:solidFill>
              </a:rPr>
              <a:t>Insights</a:t>
            </a:r>
            <a:endParaRPr lang="en-GM" sz="3600" dirty="0">
              <a:solidFill>
                <a:schemeClr val="tx1">
                  <a:lumMod val="95000"/>
                  <a:lumOff val="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B0AFC7A0-909C-8C6A-41C0-9A747039AC54}"/>
              </a:ext>
            </a:extLst>
          </p:cNvPr>
          <p:cNvSpPr txBox="1"/>
          <p:nvPr/>
        </p:nvSpPr>
        <p:spPr>
          <a:xfrm>
            <a:off x="2127159" y="5425841"/>
            <a:ext cx="2837961" cy="646331"/>
          </a:xfrm>
          <a:prstGeom prst="rect">
            <a:avLst/>
          </a:prstGeom>
          <a:noFill/>
        </p:spPr>
        <p:txBody>
          <a:bodyPr wrap="square" rtlCol="0">
            <a:spAutoFit/>
          </a:bodyPr>
          <a:lstStyle/>
          <a:p>
            <a:pPr algn="ctr"/>
            <a:r>
              <a:rPr lang="en-US" sz="3600" dirty="0"/>
              <a:t>Categories </a:t>
            </a:r>
          </a:p>
        </p:txBody>
      </p:sp>
      <p:sp>
        <p:nvSpPr>
          <p:cNvPr id="19" name="TextBox 18">
            <a:extLst>
              <a:ext uri="{FF2B5EF4-FFF2-40B4-BE49-F238E27FC236}">
                <a16:creationId xmlns:a16="http://schemas.microsoft.com/office/drawing/2014/main" id="{5AA8979D-D993-E14E-F258-1EBD63762324}"/>
              </a:ext>
            </a:extLst>
          </p:cNvPr>
          <p:cNvSpPr txBox="1"/>
          <p:nvPr/>
        </p:nvSpPr>
        <p:spPr>
          <a:xfrm>
            <a:off x="7662445" y="5353734"/>
            <a:ext cx="2191694" cy="646331"/>
          </a:xfrm>
          <a:prstGeom prst="rect">
            <a:avLst/>
          </a:prstGeom>
          <a:noFill/>
        </p:spPr>
        <p:txBody>
          <a:bodyPr wrap="square" rtlCol="0">
            <a:spAutoFit/>
          </a:bodyPr>
          <a:lstStyle/>
          <a:p>
            <a:endParaRPr lang="en-GM" dirty="0"/>
          </a:p>
        </p:txBody>
      </p:sp>
      <p:sp>
        <p:nvSpPr>
          <p:cNvPr id="20" name="TextBox 19">
            <a:extLst>
              <a:ext uri="{FF2B5EF4-FFF2-40B4-BE49-F238E27FC236}">
                <a16:creationId xmlns:a16="http://schemas.microsoft.com/office/drawing/2014/main" id="{908F7B17-60FA-9FF7-1222-1A1800D8F6ED}"/>
              </a:ext>
            </a:extLst>
          </p:cNvPr>
          <p:cNvSpPr txBox="1"/>
          <p:nvPr/>
        </p:nvSpPr>
        <p:spPr>
          <a:xfrm>
            <a:off x="7016179" y="5210397"/>
            <a:ext cx="2837960" cy="1077218"/>
          </a:xfrm>
          <a:prstGeom prst="rect">
            <a:avLst/>
          </a:prstGeom>
          <a:noFill/>
        </p:spPr>
        <p:txBody>
          <a:bodyPr wrap="square" rtlCol="0">
            <a:spAutoFit/>
          </a:bodyPr>
          <a:lstStyle/>
          <a:p>
            <a:pPr algn="ctr"/>
            <a:r>
              <a:rPr lang="en-US" sz="3200" dirty="0"/>
              <a:t>Most Reacted Category</a:t>
            </a:r>
            <a:endParaRPr lang="en-GM" sz="3200" dirty="0"/>
          </a:p>
        </p:txBody>
      </p:sp>
      <p:sp>
        <p:nvSpPr>
          <p:cNvPr id="21" name="TextBox 20">
            <a:extLst>
              <a:ext uri="{FF2B5EF4-FFF2-40B4-BE49-F238E27FC236}">
                <a16:creationId xmlns:a16="http://schemas.microsoft.com/office/drawing/2014/main" id="{22454416-F688-978C-92E5-963F5EC9659C}"/>
              </a:ext>
            </a:extLst>
          </p:cNvPr>
          <p:cNvSpPr txBox="1"/>
          <p:nvPr/>
        </p:nvSpPr>
        <p:spPr>
          <a:xfrm>
            <a:off x="12819796" y="5143500"/>
            <a:ext cx="2837960" cy="1077218"/>
          </a:xfrm>
          <a:prstGeom prst="rect">
            <a:avLst/>
          </a:prstGeom>
          <a:noFill/>
        </p:spPr>
        <p:txBody>
          <a:bodyPr wrap="square" rtlCol="0">
            <a:spAutoFit/>
          </a:bodyPr>
          <a:lstStyle/>
          <a:p>
            <a:pPr algn="ctr"/>
            <a:r>
              <a:rPr lang="en-US" sz="3200" dirty="0"/>
              <a:t>Most Reacted Month</a:t>
            </a:r>
            <a:endParaRPr lang="en-GM" sz="3200" dirty="0"/>
          </a:p>
        </p:txBody>
      </p:sp>
      <p:sp>
        <p:nvSpPr>
          <p:cNvPr id="25" name="Oval 24">
            <a:extLst>
              <a:ext uri="{FF2B5EF4-FFF2-40B4-BE49-F238E27FC236}">
                <a16:creationId xmlns:a16="http://schemas.microsoft.com/office/drawing/2014/main" id="{AE547876-C071-929B-2304-7462A63FE1AA}"/>
              </a:ext>
            </a:extLst>
          </p:cNvPr>
          <p:cNvSpPr/>
          <p:nvPr/>
        </p:nvSpPr>
        <p:spPr>
          <a:xfrm>
            <a:off x="2127160" y="3632455"/>
            <a:ext cx="283796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M"/>
          </a:p>
        </p:txBody>
      </p:sp>
      <p:sp>
        <p:nvSpPr>
          <p:cNvPr id="22" name="TextBox 21">
            <a:extLst>
              <a:ext uri="{FF2B5EF4-FFF2-40B4-BE49-F238E27FC236}">
                <a16:creationId xmlns:a16="http://schemas.microsoft.com/office/drawing/2014/main" id="{FD84D45E-0F24-4F5D-076B-C7D7E71356F0}"/>
              </a:ext>
            </a:extLst>
          </p:cNvPr>
          <p:cNvSpPr txBox="1"/>
          <p:nvPr/>
        </p:nvSpPr>
        <p:spPr>
          <a:xfrm>
            <a:off x="2621451" y="3704934"/>
            <a:ext cx="1715060" cy="769441"/>
          </a:xfrm>
          <a:prstGeom prst="rect">
            <a:avLst/>
          </a:prstGeom>
          <a:noFill/>
        </p:spPr>
        <p:txBody>
          <a:bodyPr wrap="square" rtlCol="0">
            <a:spAutoFit/>
          </a:bodyPr>
          <a:lstStyle/>
          <a:p>
            <a:pPr algn="ctr"/>
            <a:r>
              <a:rPr lang="en-US" sz="4400" dirty="0"/>
              <a:t>16</a:t>
            </a:r>
            <a:endParaRPr lang="en-GM" sz="4400" dirty="0"/>
          </a:p>
        </p:txBody>
      </p:sp>
      <p:grpSp>
        <p:nvGrpSpPr>
          <p:cNvPr id="28" name="Group 27">
            <a:extLst>
              <a:ext uri="{FF2B5EF4-FFF2-40B4-BE49-F238E27FC236}">
                <a16:creationId xmlns:a16="http://schemas.microsoft.com/office/drawing/2014/main" id="{C12638AC-BBAA-C06D-EB89-CC9551759A28}"/>
              </a:ext>
            </a:extLst>
          </p:cNvPr>
          <p:cNvGrpSpPr/>
          <p:nvPr/>
        </p:nvGrpSpPr>
        <p:grpSpPr>
          <a:xfrm>
            <a:off x="7013131" y="3447615"/>
            <a:ext cx="3231271" cy="1206515"/>
            <a:chOff x="2187542" y="3849924"/>
            <a:chExt cx="2168903" cy="914400"/>
          </a:xfrm>
        </p:grpSpPr>
        <p:sp>
          <p:nvSpPr>
            <p:cNvPr id="26" name="Oval 25">
              <a:extLst>
                <a:ext uri="{FF2B5EF4-FFF2-40B4-BE49-F238E27FC236}">
                  <a16:creationId xmlns:a16="http://schemas.microsoft.com/office/drawing/2014/main" id="{BA9616CF-3FDA-2DFA-F112-271F66A9D3B3}"/>
                </a:ext>
              </a:extLst>
            </p:cNvPr>
            <p:cNvSpPr/>
            <p:nvPr/>
          </p:nvSpPr>
          <p:spPr>
            <a:xfrm>
              <a:off x="2187542" y="3849924"/>
              <a:ext cx="216890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M"/>
            </a:p>
          </p:txBody>
        </p:sp>
        <p:sp>
          <p:nvSpPr>
            <p:cNvPr id="27" name="TextBox 26">
              <a:extLst>
                <a:ext uri="{FF2B5EF4-FFF2-40B4-BE49-F238E27FC236}">
                  <a16:creationId xmlns:a16="http://schemas.microsoft.com/office/drawing/2014/main" id="{D6B82910-047E-FE91-A685-CBF664A5C579}"/>
                </a:ext>
              </a:extLst>
            </p:cNvPr>
            <p:cNvSpPr txBox="1"/>
            <p:nvPr/>
          </p:nvSpPr>
          <p:spPr>
            <a:xfrm>
              <a:off x="2519941" y="4029012"/>
              <a:ext cx="1504105" cy="536496"/>
            </a:xfrm>
            <a:prstGeom prst="rect">
              <a:avLst/>
            </a:prstGeom>
            <a:noFill/>
          </p:spPr>
          <p:txBody>
            <a:bodyPr wrap="square" rtlCol="0">
              <a:spAutoFit/>
            </a:bodyPr>
            <a:lstStyle/>
            <a:p>
              <a:pPr algn="ctr"/>
              <a:r>
                <a:rPr lang="en-US" sz="4000" dirty="0"/>
                <a:t>Animal</a:t>
              </a:r>
              <a:endParaRPr lang="en-GM" sz="4000" dirty="0"/>
            </a:p>
          </p:txBody>
        </p:sp>
      </p:grpSp>
      <p:grpSp>
        <p:nvGrpSpPr>
          <p:cNvPr id="29" name="Group 28">
            <a:extLst>
              <a:ext uri="{FF2B5EF4-FFF2-40B4-BE49-F238E27FC236}">
                <a16:creationId xmlns:a16="http://schemas.microsoft.com/office/drawing/2014/main" id="{1C51F39F-792E-88B6-5659-74A7F6B754A3}"/>
              </a:ext>
            </a:extLst>
          </p:cNvPr>
          <p:cNvGrpSpPr/>
          <p:nvPr/>
        </p:nvGrpSpPr>
        <p:grpSpPr>
          <a:xfrm>
            <a:off x="12670342" y="3503713"/>
            <a:ext cx="2987414" cy="1206515"/>
            <a:chOff x="2187542" y="3849924"/>
            <a:chExt cx="2168903" cy="914400"/>
          </a:xfrm>
        </p:grpSpPr>
        <p:sp>
          <p:nvSpPr>
            <p:cNvPr id="30" name="Oval 29">
              <a:extLst>
                <a:ext uri="{FF2B5EF4-FFF2-40B4-BE49-F238E27FC236}">
                  <a16:creationId xmlns:a16="http://schemas.microsoft.com/office/drawing/2014/main" id="{C0221B85-8BC4-CF01-4697-36911F2A8436}"/>
                </a:ext>
              </a:extLst>
            </p:cNvPr>
            <p:cNvSpPr/>
            <p:nvPr/>
          </p:nvSpPr>
          <p:spPr>
            <a:xfrm>
              <a:off x="2187542" y="3849924"/>
              <a:ext cx="2168903"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M"/>
            </a:p>
          </p:txBody>
        </p:sp>
        <p:sp>
          <p:nvSpPr>
            <p:cNvPr id="31" name="TextBox 30">
              <a:extLst>
                <a:ext uri="{FF2B5EF4-FFF2-40B4-BE49-F238E27FC236}">
                  <a16:creationId xmlns:a16="http://schemas.microsoft.com/office/drawing/2014/main" id="{D4921403-60E5-5E7C-5B3A-D42545232AB3}"/>
                </a:ext>
              </a:extLst>
            </p:cNvPr>
            <p:cNvSpPr txBox="1"/>
            <p:nvPr/>
          </p:nvSpPr>
          <p:spPr>
            <a:xfrm>
              <a:off x="2519941" y="4029012"/>
              <a:ext cx="1504105" cy="536496"/>
            </a:xfrm>
            <a:prstGeom prst="rect">
              <a:avLst/>
            </a:prstGeom>
            <a:noFill/>
          </p:spPr>
          <p:txBody>
            <a:bodyPr wrap="square" rtlCol="0">
              <a:spAutoFit/>
            </a:bodyPr>
            <a:lstStyle/>
            <a:p>
              <a:pPr algn="ctr"/>
              <a:r>
                <a:rPr lang="en-US" sz="4000" dirty="0"/>
                <a:t>January </a:t>
              </a:r>
              <a:endParaRPr lang="en-GM" sz="40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GM"/>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ED843A50-525F-8296-81A8-943FF834E43D}"/>
              </a:ext>
            </a:extLst>
          </p:cNvPr>
          <p:cNvGraphicFramePr>
            <a:graphicFrameLocks/>
          </p:cNvGraphicFramePr>
          <p:nvPr>
            <p:extLst>
              <p:ext uri="{D42A27DB-BD31-4B8C-83A1-F6EECF244321}">
                <p14:modId xmlns:p14="http://schemas.microsoft.com/office/powerpoint/2010/main" val="2699383760"/>
              </p:ext>
            </p:extLst>
          </p:nvPr>
        </p:nvGraphicFramePr>
        <p:xfrm>
          <a:off x="2386482" y="2759283"/>
          <a:ext cx="15901518" cy="5943600"/>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a:extLst>
              <a:ext uri="{FF2B5EF4-FFF2-40B4-BE49-F238E27FC236}">
                <a16:creationId xmlns:a16="http://schemas.microsoft.com/office/drawing/2014/main" id="{8840BCA5-A712-0E73-4784-606FEB920839}"/>
              </a:ext>
            </a:extLst>
          </p:cNvPr>
          <p:cNvSpPr txBox="1"/>
          <p:nvPr/>
        </p:nvSpPr>
        <p:spPr>
          <a:xfrm>
            <a:off x="2514600" y="1685151"/>
            <a:ext cx="9220200" cy="707886"/>
          </a:xfrm>
          <a:prstGeom prst="rect">
            <a:avLst/>
          </a:prstGeom>
          <a:noFill/>
        </p:spPr>
        <p:txBody>
          <a:bodyPr wrap="square" rtlCol="0">
            <a:spAutoFit/>
          </a:bodyPr>
          <a:lstStyle/>
          <a:p>
            <a:r>
              <a:rPr lang="en-US" sz="4000" dirty="0">
                <a:latin typeface="+mj-lt"/>
              </a:rPr>
              <a:t>Top 5 Categories by Popularity Scores</a:t>
            </a:r>
            <a:endParaRPr lang="en-GM" sz="4000"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GM"/>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M"/>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8BD72390-8F75-A221-58A2-AD5F32883E6B}"/>
              </a:ext>
            </a:extLst>
          </p:cNvPr>
          <p:cNvGraphicFramePr>
            <a:graphicFrameLocks/>
          </p:cNvGraphicFramePr>
          <p:nvPr>
            <p:extLst>
              <p:ext uri="{D42A27DB-BD31-4B8C-83A1-F6EECF244321}">
                <p14:modId xmlns:p14="http://schemas.microsoft.com/office/powerpoint/2010/main" val="3963590513"/>
              </p:ext>
            </p:extLst>
          </p:nvPr>
        </p:nvGraphicFramePr>
        <p:xfrm>
          <a:off x="2386482" y="2134904"/>
          <a:ext cx="7595717" cy="663942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07CA3693-0A11-4137-B282-784D8E94526A}"/>
              </a:ext>
            </a:extLst>
          </p:cNvPr>
          <p:cNvGraphicFramePr>
            <a:graphicFrameLocks/>
          </p:cNvGraphicFramePr>
          <p:nvPr>
            <p:extLst>
              <p:ext uri="{D42A27DB-BD31-4B8C-83A1-F6EECF244321}">
                <p14:modId xmlns:p14="http://schemas.microsoft.com/office/powerpoint/2010/main" val="440621652"/>
              </p:ext>
            </p:extLst>
          </p:nvPr>
        </p:nvGraphicFramePr>
        <p:xfrm>
          <a:off x="10082681" y="2115854"/>
          <a:ext cx="7826846" cy="6639420"/>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a:extLst>
              <a:ext uri="{FF2B5EF4-FFF2-40B4-BE49-F238E27FC236}">
                <a16:creationId xmlns:a16="http://schemas.microsoft.com/office/drawing/2014/main" id="{78A1DF65-A074-58CE-B27C-CF4F1B6E4CF5}"/>
              </a:ext>
            </a:extLst>
          </p:cNvPr>
          <p:cNvSpPr txBox="1"/>
          <p:nvPr/>
        </p:nvSpPr>
        <p:spPr>
          <a:xfrm>
            <a:off x="2994855" y="1175190"/>
            <a:ext cx="6314669" cy="646331"/>
          </a:xfrm>
          <a:prstGeom prst="rect">
            <a:avLst/>
          </a:prstGeom>
          <a:noFill/>
        </p:spPr>
        <p:txBody>
          <a:bodyPr wrap="square">
            <a:spAutoFit/>
          </a:bodyPr>
          <a:lstStyle/>
          <a:p>
            <a:r>
              <a:rPr lang="en-US" sz="3600" dirty="0">
                <a:latin typeface="+mj-lt"/>
              </a:rPr>
              <a:t>%  Shares by Top 5 Categories</a:t>
            </a:r>
            <a:endParaRPr lang="en-GM" sz="3600" dirty="0">
              <a:latin typeface="+mj-lt"/>
            </a:endParaRPr>
          </a:p>
        </p:txBody>
      </p:sp>
      <p:sp>
        <p:nvSpPr>
          <p:cNvPr id="32" name="TextBox 31">
            <a:extLst>
              <a:ext uri="{FF2B5EF4-FFF2-40B4-BE49-F238E27FC236}">
                <a16:creationId xmlns:a16="http://schemas.microsoft.com/office/drawing/2014/main" id="{D3A3C288-2E6D-7E94-512B-518A549191C6}"/>
              </a:ext>
            </a:extLst>
          </p:cNvPr>
          <p:cNvSpPr txBox="1"/>
          <p:nvPr/>
        </p:nvSpPr>
        <p:spPr>
          <a:xfrm>
            <a:off x="10683631" y="1187270"/>
            <a:ext cx="6314669" cy="646331"/>
          </a:xfrm>
          <a:prstGeom prst="rect">
            <a:avLst/>
          </a:prstGeom>
          <a:noFill/>
        </p:spPr>
        <p:txBody>
          <a:bodyPr wrap="square">
            <a:spAutoFit/>
          </a:bodyPr>
          <a:lstStyle/>
          <a:p>
            <a:r>
              <a:rPr lang="en-US" sz="3600" dirty="0">
                <a:latin typeface="+mj-lt"/>
              </a:rPr>
              <a:t>%  Shares by Content Type</a:t>
            </a:r>
            <a:endParaRPr lang="en-GM" sz="3600" dirty="0">
              <a:latin typeface="+mj-lt"/>
            </a:endParaRPr>
          </a:p>
        </p:txBody>
      </p:sp>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1734</Words>
  <Application>Microsoft Office PowerPoint</Application>
  <PresentationFormat>Custom</PresentationFormat>
  <Paragraphs>154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Gill Sans MT</vt:lpstr>
      <vt:lpstr>Calibri</vt:lpstr>
      <vt:lpstr>Arial</vt:lpstr>
      <vt:lpstr>Graphik Regular</vt:lpstr>
      <vt:lpstr>Söhne</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Balasubramaniyan B</cp:lastModifiedBy>
  <cp:revision>13</cp:revision>
  <dcterms:created xsi:type="dcterms:W3CDTF">2006-08-16T00:00:00Z</dcterms:created>
  <dcterms:modified xsi:type="dcterms:W3CDTF">2023-10-16T11:19:41Z</dcterms:modified>
  <dc:identifier>DAEhDyfaYKE</dc:identifier>
</cp:coreProperties>
</file>